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65" r:id="rId3"/>
    <p:sldId id="266" r:id="rId4"/>
    <p:sldId id="256" r:id="rId5"/>
    <p:sldId id="258" r:id="rId6"/>
    <p:sldId id="257" r:id="rId7"/>
    <p:sldId id="259" r:id="rId8"/>
    <p:sldId id="260" r:id="rId9"/>
    <p:sldId id="261" r:id="rId10"/>
    <p:sldId id="262" r:id="rId11"/>
    <p:sldId id="264" r:id="rId12"/>
    <p:sldId id="263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697D0-D114-42B1-807B-7682FE59F518}" type="datetimeFigureOut">
              <a:rPr lang="en-US" smtClean="0"/>
              <a:pPr/>
              <a:t>9/11/2015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1E305-50F3-4ED2-9EBE-CEB77E7D32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46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371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124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938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719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121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192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939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348E2-4F32-4CF4-A346-360324326D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1F5A4-5CC0-4C8E-8EE7-B179D4EEDF3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CB214-F87F-45E8-B2B3-C8204C07F49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3BDAD-B1F8-43C4-BD35-A086BA331B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4B5B6-EEFE-413E-976B-F064316334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D2A20-9FEF-4C5D-9154-16E5A8FA846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09D0B-ED7E-4548-811F-E31B66C78C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E4D50-2176-408C-8273-22905122A16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DB56F-1CC5-46FD-AD29-6D97D551027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084BE-72BB-4C97-ABF5-D3A8FBD7F0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E31EA-463E-491B-8F54-35C87392F4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7FEA94-820A-423A-835F-F86B6DE0C65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6" name="Group 48"/>
          <p:cNvGrpSpPr>
            <a:grpSpLocks/>
          </p:cNvGrpSpPr>
          <p:nvPr/>
        </p:nvGrpSpPr>
        <p:grpSpPr bwMode="auto">
          <a:xfrm>
            <a:off x="3997325" y="3070225"/>
            <a:ext cx="720725" cy="719138"/>
            <a:chOff x="3878" y="1434"/>
            <a:chExt cx="454" cy="453"/>
          </a:xfrm>
        </p:grpSpPr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3968" y="1480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3923" y="1434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P’s</a:t>
              </a:r>
            </a:p>
          </p:txBody>
        </p:sp>
        <p:grpSp>
          <p:nvGrpSpPr>
            <p:cNvPr id="2095" name="Group 47"/>
            <p:cNvGrpSpPr>
              <a:grpSpLocks/>
            </p:cNvGrpSpPr>
            <p:nvPr/>
          </p:nvGrpSpPr>
          <p:grpSpPr bwMode="auto">
            <a:xfrm>
              <a:off x="3923" y="1616"/>
              <a:ext cx="408" cy="231"/>
              <a:chOff x="3969" y="2523"/>
              <a:chExt cx="408" cy="231"/>
            </a:xfrm>
          </p:grpSpPr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4014" y="2569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64" name="Text Box 16"/>
              <p:cNvSpPr txBox="1">
                <a:spLocks noChangeArrowheads="1"/>
              </p:cNvSpPr>
              <p:nvPr/>
            </p:nvSpPr>
            <p:spPr bwMode="auto">
              <a:xfrm>
                <a:off x="3969" y="2523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altLang="en-US" b="1"/>
                  <a:t>N’s</a:t>
                </a:r>
              </a:p>
            </p:txBody>
          </p:sp>
        </p:grp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3878" y="1434"/>
              <a:ext cx="453" cy="4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3708400" y="2781300"/>
            <a:ext cx="1295400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097" name="Group 49"/>
          <p:cNvGrpSpPr>
            <a:grpSpLocks/>
          </p:cNvGrpSpPr>
          <p:nvPr/>
        </p:nvGrpSpPr>
        <p:grpSpPr bwMode="auto">
          <a:xfrm>
            <a:off x="4213225" y="3862388"/>
            <a:ext cx="649288" cy="366712"/>
            <a:chOff x="1429" y="3022"/>
            <a:chExt cx="409" cy="231"/>
          </a:xfrm>
        </p:grpSpPr>
        <p:sp>
          <p:nvSpPr>
            <p:cNvPr id="2098" name="Oval 50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99" name="Text Box 51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sp>
        <p:nvSpPr>
          <p:cNvPr id="2100" name="Oval 52"/>
          <p:cNvSpPr>
            <a:spLocks noChangeArrowheads="1"/>
          </p:cNvSpPr>
          <p:nvPr/>
        </p:nvSpPr>
        <p:spPr bwMode="auto">
          <a:xfrm>
            <a:off x="3349625" y="2422525"/>
            <a:ext cx="2016125" cy="20161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113" name="Group 65"/>
          <p:cNvGrpSpPr>
            <a:grpSpLocks/>
          </p:cNvGrpSpPr>
          <p:nvPr/>
        </p:nvGrpSpPr>
        <p:grpSpPr bwMode="auto">
          <a:xfrm>
            <a:off x="3205163" y="3357563"/>
            <a:ext cx="649287" cy="366712"/>
            <a:chOff x="1429" y="3022"/>
            <a:chExt cx="409" cy="231"/>
          </a:xfrm>
        </p:grpSpPr>
        <p:sp>
          <p:nvSpPr>
            <p:cNvPr id="2114" name="Oval 66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15" name="Text Box 67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sp>
        <p:nvSpPr>
          <p:cNvPr id="2125" name="Oval 77"/>
          <p:cNvSpPr>
            <a:spLocks noChangeArrowheads="1"/>
          </p:cNvSpPr>
          <p:nvPr/>
        </p:nvSpPr>
        <p:spPr bwMode="auto">
          <a:xfrm>
            <a:off x="2916238" y="1989138"/>
            <a:ext cx="2881312" cy="28813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42" name="Oval 94"/>
          <p:cNvSpPr>
            <a:spLocks noChangeArrowheads="1"/>
          </p:cNvSpPr>
          <p:nvPr/>
        </p:nvSpPr>
        <p:spPr bwMode="auto">
          <a:xfrm>
            <a:off x="1476375" y="404813"/>
            <a:ext cx="5975350" cy="5976937"/>
          </a:xfrm>
          <a:prstGeom prst="ellips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144" name="Group 96"/>
          <p:cNvGrpSpPr>
            <a:grpSpLocks/>
          </p:cNvGrpSpPr>
          <p:nvPr/>
        </p:nvGrpSpPr>
        <p:grpSpPr bwMode="auto">
          <a:xfrm>
            <a:off x="4356100" y="2276475"/>
            <a:ext cx="649288" cy="366713"/>
            <a:chOff x="1429" y="3022"/>
            <a:chExt cx="409" cy="231"/>
          </a:xfrm>
        </p:grpSpPr>
        <p:sp>
          <p:nvSpPr>
            <p:cNvPr id="2145" name="Oval 97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46" name="Text Box 98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grpSp>
        <p:nvGrpSpPr>
          <p:cNvPr id="2147" name="Group 99"/>
          <p:cNvGrpSpPr>
            <a:grpSpLocks/>
          </p:cNvGrpSpPr>
          <p:nvPr/>
        </p:nvGrpSpPr>
        <p:grpSpPr bwMode="auto">
          <a:xfrm>
            <a:off x="4211638" y="2636838"/>
            <a:ext cx="649287" cy="366712"/>
            <a:chOff x="1429" y="3022"/>
            <a:chExt cx="409" cy="231"/>
          </a:xfrm>
        </p:grpSpPr>
        <p:sp>
          <p:nvSpPr>
            <p:cNvPr id="2148" name="Oval 100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49" name="Text Box 101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grpSp>
        <p:nvGrpSpPr>
          <p:cNvPr id="2153" name="Group 105"/>
          <p:cNvGrpSpPr>
            <a:grpSpLocks/>
          </p:cNvGrpSpPr>
          <p:nvPr/>
        </p:nvGrpSpPr>
        <p:grpSpPr bwMode="auto">
          <a:xfrm>
            <a:off x="5148263" y="3357563"/>
            <a:ext cx="649287" cy="366712"/>
            <a:chOff x="1429" y="3022"/>
            <a:chExt cx="409" cy="231"/>
          </a:xfrm>
        </p:grpSpPr>
        <p:sp>
          <p:nvSpPr>
            <p:cNvPr id="2154" name="Oval 106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5" name="Text Box 107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grpSp>
        <p:nvGrpSpPr>
          <p:cNvPr id="2156" name="Group 108"/>
          <p:cNvGrpSpPr>
            <a:grpSpLocks/>
          </p:cNvGrpSpPr>
          <p:nvPr/>
        </p:nvGrpSpPr>
        <p:grpSpPr bwMode="auto">
          <a:xfrm>
            <a:off x="4356100" y="4221163"/>
            <a:ext cx="649288" cy="366712"/>
            <a:chOff x="1429" y="3022"/>
            <a:chExt cx="409" cy="231"/>
          </a:xfrm>
        </p:grpSpPr>
        <p:sp>
          <p:nvSpPr>
            <p:cNvPr id="2157" name="Oval 109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8" name="Text Box 110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grpSp>
        <p:nvGrpSpPr>
          <p:cNvPr id="2159" name="Group 111"/>
          <p:cNvGrpSpPr>
            <a:grpSpLocks/>
          </p:cNvGrpSpPr>
          <p:nvPr/>
        </p:nvGrpSpPr>
        <p:grpSpPr bwMode="auto">
          <a:xfrm>
            <a:off x="3995738" y="2276475"/>
            <a:ext cx="649287" cy="366713"/>
            <a:chOff x="1429" y="3022"/>
            <a:chExt cx="409" cy="231"/>
          </a:xfrm>
        </p:grpSpPr>
        <p:sp>
          <p:nvSpPr>
            <p:cNvPr id="2160" name="Oval 112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61" name="Text Box 113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grpSp>
        <p:nvGrpSpPr>
          <p:cNvPr id="2162" name="Group 114"/>
          <p:cNvGrpSpPr>
            <a:grpSpLocks/>
          </p:cNvGrpSpPr>
          <p:nvPr/>
        </p:nvGrpSpPr>
        <p:grpSpPr bwMode="auto">
          <a:xfrm>
            <a:off x="5148263" y="3068638"/>
            <a:ext cx="649287" cy="366712"/>
            <a:chOff x="1429" y="3022"/>
            <a:chExt cx="409" cy="231"/>
          </a:xfrm>
        </p:grpSpPr>
        <p:sp>
          <p:nvSpPr>
            <p:cNvPr id="2163" name="Oval 115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64" name="Text Box 116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grpSp>
        <p:nvGrpSpPr>
          <p:cNvPr id="2165" name="Group 117"/>
          <p:cNvGrpSpPr>
            <a:grpSpLocks/>
          </p:cNvGrpSpPr>
          <p:nvPr/>
        </p:nvGrpSpPr>
        <p:grpSpPr bwMode="auto">
          <a:xfrm>
            <a:off x="4067175" y="4221163"/>
            <a:ext cx="649288" cy="366712"/>
            <a:chOff x="1429" y="3022"/>
            <a:chExt cx="409" cy="231"/>
          </a:xfrm>
        </p:grpSpPr>
        <p:sp>
          <p:nvSpPr>
            <p:cNvPr id="2166" name="Oval 118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67" name="Text Box 119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grpSp>
        <p:nvGrpSpPr>
          <p:cNvPr id="2168" name="Group 120"/>
          <p:cNvGrpSpPr>
            <a:grpSpLocks/>
          </p:cNvGrpSpPr>
          <p:nvPr/>
        </p:nvGrpSpPr>
        <p:grpSpPr bwMode="auto">
          <a:xfrm>
            <a:off x="3203575" y="3068638"/>
            <a:ext cx="649288" cy="366712"/>
            <a:chOff x="1429" y="3022"/>
            <a:chExt cx="409" cy="231"/>
          </a:xfrm>
        </p:grpSpPr>
        <p:sp>
          <p:nvSpPr>
            <p:cNvPr id="2169" name="Oval 121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70" name="Text Box 122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grpSp>
        <p:nvGrpSpPr>
          <p:cNvPr id="2083" name="Group 35"/>
          <p:cNvGrpSpPr>
            <a:grpSpLocks/>
          </p:cNvGrpSpPr>
          <p:nvPr/>
        </p:nvGrpSpPr>
        <p:grpSpPr bwMode="auto">
          <a:xfrm>
            <a:off x="4213225" y="1773238"/>
            <a:ext cx="649288" cy="366712"/>
            <a:chOff x="1429" y="3022"/>
            <a:chExt cx="409" cy="231"/>
          </a:xfrm>
        </p:grpSpPr>
        <p:sp>
          <p:nvSpPr>
            <p:cNvPr id="2081" name="Oval 33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82" name="Text Box 34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/>
                <a:t>E</a:t>
              </a:r>
            </a:p>
          </p:txBody>
        </p:sp>
      </p:grpSp>
      <p:grpSp>
        <p:nvGrpSpPr>
          <p:cNvPr id="2174" name="Group 126"/>
          <p:cNvGrpSpPr>
            <a:grpSpLocks/>
          </p:cNvGrpSpPr>
          <p:nvPr/>
        </p:nvGrpSpPr>
        <p:grpSpPr bwMode="auto">
          <a:xfrm>
            <a:off x="6732588" y="1268413"/>
            <a:ext cx="431800" cy="142875"/>
            <a:chOff x="567" y="3612"/>
            <a:chExt cx="272" cy="90"/>
          </a:xfrm>
        </p:grpSpPr>
        <p:sp>
          <p:nvSpPr>
            <p:cNvPr id="2172" name="Oval 124"/>
            <p:cNvSpPr>
              <a:spLocks noChangeArrowheads="1"/>
            </p:cNvSpPr>
            <p:nvPr/>
          </p:nvSpPr>
          <p:spPr bwMode="auto">
            <a:xfrm>
              <a:off x="567" y="3612"/>
              <a:ext cx="136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73" name="Oval 125"/>
            <p:cNvSpPr>
              <a:spLocks noChangeArrowheads="1"/>
            </p:cNvSpPr>
            <p:nvPr/>
          </p:nvSpPr>
          <p:spPr bwMode="auto">
            <a:xfrm>
              <a:off x="703" y="3612"/>
              <a:ext cx="136" cy="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50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-0.00399 -0.236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-0.004 -0.3099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21" dur="2000" fill="hold"/>
                                        <p:tgtEl>
                                          <p:spTgt spid="2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0.00399 0.3092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-0.23247 -0.0057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2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-0.004 -0.3099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9" dur="2000" fill="hold"/>
                                        <p:tgtEl>
                                          <p:spTgt spid="2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5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0.00399 0.3092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2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6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6 L -0.23247 -0.00578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2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6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-0.00382 -0.362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1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2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-0.00399 0.36158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3214678" y="2428868"/>
            <a:ext cx="3571900" cy="3296466"/>
            <a:chOff x="3214678" y="2428868"/>
            <a:chExt cx="3571900" cy="3296466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1608117" y="4035429"/>
              <a:ext cx="321471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 flipV="1">
              <a:off x="3286116" y="5715016"/>
              <a:ext cx="3500462" cy="1031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3214678" y="5214950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214678" y="314324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3214678" y="292893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214678" y="278605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3214678" y="364331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286248" y="5000636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</a:t>
              </a:r>
              <a:r>
                <a:rPr lang="en-GB" baseline="30000" dirty="0" smtClean="0"/>
                <a:t>st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4810" y="350043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</a:t>
              </a:r>
              <a:r>
                <a:rPr lang="en-GB" baseline="30000" dirty="0" smtClean="0"/>
                <a:t>nd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14810" y="3000372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</a:t>
              </a:r>
              <a:r>
                <a:rPr lang="en-GB" baseline="30000" dirty="0" smtClean="0"/>
                <a:t>rd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14810" y="2714620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4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14810" y="242886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5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4.54209E-6 L -0.31459 -0.146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-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/>
          <p:nvPr/>
        </p:nvGrpSpPr>
        <p:grpSpPr>
          <a:xfrm>
            <a:off x="357158" y="1428736"/>
            <a:ext cx="3571900" cy="3296466"/>
            <a:chOff x="3214678" y="2428868"/>
            <a:chExt cx="3571900" cy="3296466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1608117" y="4035429"/>
              <a:ext cx="321471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 flipV="1">
              <a:off x="3286116" y="5715016"/>
              <a:ext cx="3500462" cy="1031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3214678" y="5214950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214678" y="314324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3214678" y="292893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214678" y="278605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3214678" y="364331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286248" y="5000636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</a:t>
              </a:r>
              <a:r>
                <a:rPr lang="en-GB" baseline="30000" dirty="0" smtClean="0"/>
                <a:t>st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4810" y="350043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</a:t>
              </a:r>
              <a:r>
                <a:rPr lang="en-GB" baseline="30000" dirty="0" smtClean="0"/>
                <a:t>nd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14810" y="3000372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</a:t>
              </a:r>
              <a:r>
                <a:rPr lang="en-GB" baseline="30000" dirty="0" smtClean="0"/>
                <a:t>rd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14810" y="2714620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4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14810" y="242886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5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0" y="114298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Energy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286380" y="2143116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call these diagrams energy level diagrams and each electron shell is now called ‘</a:t>
            </a:r>
            <a:r>
              <a:rPr lang="en-GB" b="1" dirty="0" smtClean="0"/>
              <a:t>The Principle Quantum Number, n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286116" y="40005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n=1</a:t>
            </a:r>
            <a:endParaRPr lang="en-GB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286116" y="171448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n=4</a:t>
            </a:r>
            <a:endParaRPr lang="en-GB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200024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n=3</a:t>
            </a:r>
            <a:endParaRPr lang="en-GB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86116" y="250030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n=2</a:t>
            </a:r>
            <a:endParaRPr lang="en-GB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142873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etc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/>
          <p:nvPr/>
        </p:nvGrpSpPr>
        <p:grpSpPr>
          <a:xfrm>
            <a:off x="357158" y="1428736"/>
            <a:ext cx="3571900" cy="3296466"/>
            <a:chOff x="3214678" y="2428868"/>
            <a:chExt cx="3571900" cy="3296466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1608117" y="4035429"/>
              <a:ext cx="321471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 flipV="1">
              <a:off x="3286116" y="5715016"/>
              <a:ext cx="3500462" cy="1031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3214678" y="5214950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214678" y="314324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3214678" y="292893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214678" y="278605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3214678" y="364331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286248" y="5000636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</a:t>
              </a:r>
              <a:r>
                <a:rPr lang="en-GB" baseline="30000" dirty="0" smtClean="0"/>
                <a:t>st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4810" y="350043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</a:t>
              </a:r>
              <a:r>
                <a:rPr lang="en-GB" baseline="30000" dirty="0" smtClean="0"/>
                <a:t>nd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14810" y="3000372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</a:t>
              </a:r>
              <a:r>
                <a:rPr lang="en-GB" baseline="30000" dirty="0" smtClean="0"/>
                <a:t>rd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14810" y="2714620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4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14810" y="242886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5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0" y="114298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Energy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286380" y="2143116"/>
            <a:ext cx="3571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 GCSE you only filled the first 2 electron shells: 2.8.  But if you keep filling they can hold more electrons (because they are bigger).  We will look at this in more detail later.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286116" y="40005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286116" y="171448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32e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200024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18e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286116" y="250030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8e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500298" y="5286388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work out the number of electrons  = 2n</a:t>
            </a:r>
            <a:r>
              <a:rPr lang="en-GB" baseline="30000" dirty="0" smtClean="0"/>
              <a:t>2</a:t>
            </a:r>
            <a:endParaRPr lang="en-GB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/>
          </p:cNvSpPr>
          <p:nvPr/>
        </p:nvSpPr>
        <p:spPr bwMode="auto">
          <a:xfrm>
            <a:off x="2214546" y="1643050"/>
            <a:ext cx="3543300" cy="3267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644591" y="3100246"/>
            <a:ext cx="405987" cy="391531"/>
            <a:chOff x="3878" y="1434"/>
            <a:chExt cx="454" cy="453"/>
          </a:xfrm>
        </p:grpSpPr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3968" y="1480"/>
              <a:ext cx="136" cy="136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3922" y="1434"/>
              <a:ext cx="41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3923" y="1616"/>
              <a:ext cx="408" cy="204"/>
              <a:chOff x="3969" y="2523"/>
              <a:chExt cx="408" cy="204"/>
            </a:xfrm>
          </p:grpSpPr>
          <p:sp>
            <p:nvSpPr>
              <p:cNvPr id="1032" name="Oval 8"/>
              <p:cNvSpPr>
                <a:spLocks noChangeArrowheads="1"/>
              </p:cNvSpPr>
              <p:nvPr/>
            </p:nvSpPr>
            <p:spPr bwMode="auto">
              <a:xfrm>
                <a:off x="4014" y="2569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3969" y="2523"/>
                <a:ext cx="40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981" tIns="37490" rIns="74981" bIns="374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3878" y="1434"/>
              <a:ext cx="453" cy="45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35" name="Oval 11"/>
          <p:cNvSpPr>
            <a:spLocks noChangeArrowheads="1"/>
          </p:cNvSpPr>
          <p:nvPr/>
        </p:nvSpPr>
        <p:spPr bwMode="auto">
          <a:xfrm>
            <a:off x="3481742" y="2943329"/>
            <a:ext cx="731686" cy="70688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3766539" y="3532911"/>
            <a:ext cx="366601" cy="175960"/>
            <a:chOff x="1429" y="3022"/>
            <a:chExt cx="409" cy="204"/>
          </a:xfrm>
        </p:grpSpPr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39" name="Oval 15"/>
          <p:cNvSpPr>
            <a:spLocks noChangeArrowheads="1"/>
          </p:cNvSpPr>
          <p:nvPr/>
        </p:nvSpPr>
        <p:spPr bwMode="auto">
          <a:xfrm>
            <a:off x="3277990" y="2747564"/>
            <a:ext cx="1139946" cy="109842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3196944" y="3257163"/>
            <a:ext cx="367358" cy="175960"/>
            <a:chOff x="1429" y="3022"/>
            <a:chExt cx="409" cy="204"/>
          </a:xfrm>
        </p:grpSpPr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43" name="Oval 19"/>
          <p:cNvSpPr>
            <a:spLocks noChangeArrowheads="1"/>
          </p:cNvSpPr>
          <p:nvPr/>
        </p:nvSpPr>
        <p:spPr bwMode="auto">
          <a:xfrm>
            <a:off x="3034095" y="2511426"/>
            <a:ext cx="1626979" cy="1569171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4" name="Oval 20"/>
          <p:cNvSpPr>
            <a:spLocks noChangeArrowheads="1"/>
          </p:cNvSpPr>
          <p:nvPr/>
        </p:nvSpPr>
        <p:spPr bwMode="auto">
          <a:xfrm>
            <a:off x="2219848" y="1648382"/>
            <a:ext cx="3375906" cy="3256411"/>
          </a:xfrm>
          <a:prstGeom prst="ellips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3847585" y="2667582"/>
            <a:ext cx="366601" cy="176722"/>
            <a:chOff x="1429" y="3022"/>
            <a:chExt cx="409" cy="204"/>
          </a:xfrm>
        </p:grpSpPr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Text Box 23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48" name="Group 24"/>
          <p:cNvGrpSpPr>
            <a:grpSpLocks/>
          </p:cNvGrpSpPr>
          <p:nvPr/>
        </p:nvGrpSpPr>
        <p:grpSpPr bwMode="auto">
          <a:xfrm>
            <a:off x="4294474" y="3257163"/>
            <a:ext cx="366601" cy="175960"/>
            <a:chOff x="1429" y="3022"/>
            <a:chExt cx="409" cy="204"/>
          </a:xfrm>
        </p:grpSpPr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Text Box 26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3847585" y="3727153"/>
            <a:ext cx="366601" cy="177484"/>
            <a:chOff x="1429" y="3022"/>
            <a:chExt cx="409" cy="204"/>
          </a:xfrm>
        </p:grpSpPr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54" name="Group 30"/>
          <p:cNvGrpSpPr>
            <a:grpSpLocks/>
          </p:cNvGrpSpPr>
          <p:nvPr/>
        </p:nvGrpSpPr>
        <p:grpSpPr bwMode="auto">
          <a:xfrm>
            <a:off x="3643076" y="2667582"/>
            <a:ext cx="367358" cy="176722"/>
            <a:chOff x="1429" y="3022"/>
            <a:chExt cx="409" cy="204"/>
          </a:xfrm>
        </p:grpSpPr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Text Box 32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57" name="Group 33"/>
          <p:cNvGrpSpPr>
            <a:grpSpLocks/>
          </p:cNvGrpSpPr>
          <p:nvPr/>
        </p:nvGrpSpPr>
        <p:grpSpPr bwMode="auto">
          <a:xfrm>
            <a:off x="4294474" y="3100246"/>
            <a:ext cx="366601" cy="176722"/>
            <a:chOff x="1429" y="3022"/>
            <a:chExt cx="409" cy="205"/>
          </a:xfrm>
        </p:grpSpPr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9" name="Text Box 35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0" name="Group 36"/>
          <p:cNvGrpSpPr>
            <a:grpSpLocks/>
          </p:cNvGrpSpPr>
          <p:nvPr/>
        </p:nvGrpSpPr>
        <p:grpSpPr bwMode="auto">
          <a:xfrm>
            <a:off x="3683978" y="3727153"/>
            <a:ext cx="366601" cy="177484"/>
            <a:chOff x="1429" y="3022"/>
            <a:chExt cx="409" cy="204"/>
          </a:xfrm>
        </p:grpSpPr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Text Box 38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3" name="Group 39"/>
          <p:cNvGrpSpPr>
            <a:grpSpLocks/>
          </p:cNvGrpSpPr>
          <p:nvPr/>
        </p:nvGrpSpPr>
        <p:grpSpPr bwMode="auto">
          <a:xfrm>
            <a:off x="3195430" y="3100246"/>
            <a:ext cx="367358" cy="176722"/>
            <a:chOff x="1429" y="3022"/>
            <a:chExt cx="409" cy="205"/>
          </a:xfrm>
        </p:grpSpPr>
        <p:sp>
          <p:nvSpPr>
            <p:cNvPr id="1064" name="Oval 40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Text Box 41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6" name="Group 42"/>
          <p:cNvGrpSpPr>
            <a:grpSpLocks/>
          </p:cNvGrpSpPr>
          <p:nvPr/>
        </p:nvGrpSpPr>
        <p:grpSpPr bwMode="auto">
          <a:xfrm>
            <a:off x="3766539" y="2394119"/>
            <a:ext cx="366601" cy="175960"/>
            <a:chOff x="1429" y="3022"/>
            <a:chExt cx="409" cy="204"/>
          </a:xfrm>
        </p:grpSpPr>
        <p:sp>
          <p:nvSpPr>
            <p:cNvPr id="1067" name="Oval 43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8" name="Text Box 44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5000628" y="1571612"/>
            <a:ext cx="243895" cy="78459"/>
            <a:chOff x="567" y="3612"/>
            <a:chExt cx="272" cy="90"/>
          </a:xfrm>
        </p:grpSpPr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>
              <a:off x="567" y="3612"/>
              <a:ext cx="136" cy="9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auto">
            <a:xfrm>
              <a:off x="703" y="3612"/>
              <a:ext cx="136" cy="9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72" name="Group 48"/>
          <p:cNvGrpSpPr>
            <a:grpSpLocks/>
          </p:cNvGrpSpPr>
          <p:nvPr/>
        </p:nvGrpSpPr>
        <p:grpSpPr bwMode="auto">
          <a:xfrm>
            <a:off x="3821832" y="2845065"/>
            <a:ext cx="366601" cy="176722"/>
            <a:chOff x="1429" y="3022"/>
            <a:chExt cx="409" cy="204"/>
          </a:xfrm>
        </p:grpSpPr>
        <p:sp>
          <p:nvSpPr>
            <p:cNvPr id="1073" name="Oval 49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Text Box 50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54" name="Straight Arrow Connector 53"/>
          <p:cNvCxnSpPr>
            <a:stCxn id="1067" idx="1"/>
          </p:cNvCxnSpPr>
          <p:nvPr/>
        </p:nvCxnSpPr>
        <p:spPr>
          <a:xfrm rot="16200000" flipV="1">
            <a:off x="3401923" y="2027310"/>
            <a:ext cx="807063" cy="385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19"/>
          <p:cNvSpPr>
            <a:spLocks noChangeArrowheads="1"/>
          </p:cNvSpPr>
          <p:nvPr/>
        </p:nvSpPr>
        <p:spPr bwMode="auto">
          <a:xfrm>
            <a:off x="2786051" y="2285992"/>
            <a:ext cx="2143140" cy="20002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Oval 19"/>
          <p:cNvSpPr>
            <a:spLocks noChangeArrowheads="1"/>
          </p:cNvSpPr>
          <p:nvPr/>
        </p:nvSpPr>
        <p:spPr bwMode="auto">
          <a:xfrm>
            <a:off x="2500298" y="2000240"/>
            <a:ext cx="2714644" cy="257176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Oval 20"/>
          <p:cNvSpPr>
            <a:spLocks noChangeArrowheads="1"/>
          </p:cNvSpPr>
          <p:nvPr/>
        </p:nvSpPr>
        <p:spPr bwMode="auto">
          <a:xfrm>
            <a:off x="1857356" y="1357298"/>
            <a:ext cx="4000528" cy="3857652"/>
          </a:xfrm>
          <a:prstGeom prst="ellips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42910" y="1142984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Electron promoted  from heat energy from the Bunsen burner</a:t>
            </a:r>
            <a:endParaRPr lang="en-GB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2357422" y="1785926"/>
            <a:ext cx="1428760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41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60315E-7 L -0.00277 -0.113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/>
          </p:cNvSpPr>
          <p:nvPr/>
        </p:nvSpPr>
        <p:spPr bwMode="auto">
          <a:xfrm>
            <a:off x="2214546" y="1643050"/>
            <a:ext cx="3543300" cy="3267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44591" y="3100246"/>
            <a:ext cx="405987" cy="391531"/>
            <a:chOff x="3878" y="1434"/>
            <a:chExt cx="454" cy="453"/>
          </a:xfrm>
        </p:grpSpPr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3968" y="1480"/>
              <a:ext cx="136" cy="136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3922" y="1434"/>
              <a:ext cx="41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923" y="1616"/>
              <a:ext cx="408" cy="204"/>
              <a:chOff x="3969" y="2523"/>
              <a:chExt cx="408" cy="204"/>
            </a:xfrm>
          </p:grpSpPr>
          <p:sp>
            <p:nvSpPr>
              <p:cNvPr id="1032" name="Oval 8"/>
              <p:cNvSpPr>
                <a:spLocks noChangeArrowheads="1"/>
              </p:cNvSpPr>
              <p:nvPr/>
            </p:nvSpPr>
            <p:spPr bwMode="auto">
              <a:xfrm>
                <a:off x="4014" y="2569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3969" y="2523"/>
                <a:ext cx="40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74981" tIns="37490" rIns="74981" bIns="374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3878" y="1434"/>
              <a:ext cx="453" cy="45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35" name="Oval 11"/>
          <p:cNvSpPr>
            <a:spLocks noChangeArrowheads="1"/>
          </p:cNvSpPr>
          <p:nvPr/>
        </p:nvSpPr>
        <p:spPr bwMode="auto">
          <a:xfrm>
            <a:off x="3481742" y="2943329"/>
            <a:ext cx="731686" cy="706889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766539" y="3532911"/>
            <a:ext cx="366601" cy="175960"/>
            <a:chOff x="1429" y="3022"/>
            <a:chExt cx="409" cy="204"/>
          </a:xfrm>
        </p:grpSpPr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39" name="Oval 15"/>
          <p:cNvSpPr>
            <a:spLocks noChangeArrowheads="1"/>
          </p:cNvSpPr>
          <p:nvPr/>
        </p:nvSpPr>
        <p:spPr bwMode="auto">
          <a:xfrm>
            <a:off x="3277990" y="2747564"/>
            <a:ext cx="1139946" cy="109842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196944" y="3257163"/>
            <a:ext cx="367358" cy="175960"/>
            <a:chOff x="1429" y="3022"/>
            <a:chExt cx="409" cy="204"/>
          </a:xfrm>
        </p:grpSpPr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Text Box 18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43" name="Oval 19"/>
          <p:cNvSpPr>
            <a:spLocks noChangeArrowheads="1"/>
          </p:cNvSpPr>
          <p:nvPr/>
        </p:nvSpPr>
        <p:spPr bwMode="auto">
          <a:xfrm>
            <a:off x="3034095" y="2511426"/>
            <a:ext cx="1626979" cy="1569171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4" name="Oval 20"/>
          <p:cNvSpPr>
            <a:spLocks noChangeArrowheads="1"/>
          </p:cNvSpPr>
          <p:nvPr/>
        </p:nvSpPr>
        <p:spPr bwMode="auto">
          <a:xfrm>
            <a:off x="2219848" y="1648382"/>
            <a:ext cx="3375906" cy="3256411"/>
          </a:xfrm>
          <a:prstGeom prst="ellips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847585" y="2667582"/>
            <a:ext cx="366601" cy="176722"/>
            <a:chOff x="1429" y="3022"/>
            <a:chExt cx="409" cy="204"/>
          </a:xfrm>
        </p:grpSpPr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Text Box 23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4294474" y="3257163"/>
            <a:ext cx="366601" cy="175960"/>
            <a:chOff x="1429" y="3022"/>
            <a:chExt cx="409" cy="204"/>
          </a:xfrm>
        </p:grpSpPr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Text Box 26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3847585" y="3727153"/>
            <a:ext cx="366601" cy="177484"/>
            <a:chOff x="1429" y="3022"/>
            <a:chExt cx="409" cy="204"/>
          </a:xfrm>
        </p:grpSpPr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3643076" y="2667582"/>
            <a:ext cx="367358" cy="176722"/>
            <a:chOff x="1429" y="3022"/>
            <a:chExt cx="409" cy="204"/>
          </a:xfrm>
        </p:grpSpPr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Text Box 32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4294474" y="3100246"/>
            <a:ext cx="366601" cy="176722"/>
            <a:chOff x="1429" y="3022"/>
            <a:chExt cx="409" cy="205"/>
          </a:xfrm>
        </p:grpSpPr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9" name="Text Box 35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3683978" y="3727153"/>
            <a:ext cx="366601" cy="177484"/>
            <a:chOff x="1429" y="3022"/>
            <a:chExt cx="409" cy="204"/>
          </a:xfrm>
        </p:grpSpPr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Text Box 38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2" name="Group 39"/>
          <p:cNvGrpSpPr>
            <a:grpSpLocks/>
          </p:cNvGrpSpPr>
          <p:nvPr/>
        </p:nvGrpSpPr>
        <p:grpSpPr bwMode="auto">
          <a:xfrm>
            <a:off x="3195430" y="3100246"/>
            <a:ext cx="367358" cy="176722"/>
            <a:chOff x="1429" y="3022"/>
            <a:chExt cx="409" cy="205"/>
          </a:xfrm>
        </p:grpSpPr>
        <p:sp>
          <p:nvSpPr>
            <p:cNvPr id="1064" name="Oval 40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Text Box 41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3714744" y="1571612"/>
            <a:ext cx="366601" cy="175960"/>
            <a:chOff x="1429" y="3022"/>
            <a:chExt cx="409" cy="204"/>
          </a:xfrm>
        </p:grpSpPr>
        <p:sp>
          <p:nvSpPr>
            <p:cNvPr id="1067" name="Oval 43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8" name="Text Box 44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4" name="Group 45"/>
          <p:cNvGrpSpPr>
            <a:grpSpLocks/>
          </p:cNvGrpSpPr>
          <p:nvPr/>
        </p:nvGrpSpPr>
        <p:grpSpPr bwMode="auto">
          <a:xfrm>
            <a:off x="5000628" y="1571612"/>
            <a:ext cx="243895" cy="78459"/>
            <a:chOff x="567" y="3612"/>
            <a:chExt cx="272" cy="90"/>
          </a:xfrm>
        </p:grpSpPr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>
              <a:off x="567" y="3612"/>
              <a:ext cx="136" cy="9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auto">
            <a:xfrm>
              <a:off x="703" y="3612"/>
              <a:ext cx="136" cy="9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3821832" y="2845065"/>
            <a:ext cx="366601" cy="176722"/>
            <a:chOff x="1429" y="3022"/>
            <a:chExt cx="409" cy="204"/>
          </a:xfrm>
        </p:grpSpPr>
        <p:sp>
          <p:nvSpPr>
            <p:cNvPr id="1073" name="Oval 49"/>
            <p:cNvSpPr>
              <a:spLocks noChangeArrowheads="1"/>
            </p:cNvSpPr>
            <p:nvPr/>
          </p:nvSpPr>
          <p:spPr bwMode="auto">
            <a:xfrm>
              <a:off x="1474" y="3067"/>
              <a:ext cx="136" cy="13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Text Box 50"/>
            <p:cNvSpPr txBox="1">
              <a:spLocks noChangeArrowheads="1"/>
            </p:cNvSpPr>
            <p:nvPr/>
          </p:nvSpPr>
          <p:spPr bwMode="auto">
            <a:xfrm>
              <a:off x="1429" y="3022"/>
              <a:ext cx="409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74981" tIns="37490" rIns="74981" bIns="374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54" name="Straight Arrow Connector 53"/>
          <p:cNvCxnSpPr>
            <a:stCxn id="1067" idx="1"/>
          </p:cNvCxnSpPr>
          <p:nvPr/>
        </p:nvCxnSpPr>
        <p:spPr>
          <a:xfrm rot="16200000" flipH="1">
            <a:off x="3378925" y="2021612"/>
            <a:ext cx="872700" cy="846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19"/>
          <p:cNvSpPr>
            <a:spLocks noChangeArrowheads="1"/>
          </p:cNvSpPr>
          <p:nvPr/>
        </p:nvSpPr>
        <p:spPr bwMode="auto">
          <a:xfrm>
            <a:off x="2786051" y="2285992"/>
            <a:ext cx="2143140" cy="2000264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Oval 19"/>
          <p:cNvSpPr>
            <a:spLocks noChangeArrowheads="1"/>
          </p:cNvSpPr>
          <p:nvPr/>
        </p:nvSpPr>
        <p:spPr bwMode="auto">
          <a:xfrm>
            <a:off x="2500298" y="2000240"/>
            <a:ext cx="2714644" cy="257176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Oval 20"/>
          <p:cNvSpPr>
            <a:spLocks noChangeArrowheads="1"/>
          </p:cNvSpPr>
          <p:nvPr/>
        </p:nvSpPr>
        <p:spPr bwMode="auto">
          <a:xfrm>
            <a:off x="1857356" y="1357298"/>
            <a:ext cx="4000528" cy="3857652"/>
          </a:xfrm>
          <a:prstGeom prst="ellipse">
            <a:avLst/>
          </a:pr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643570" y="1071546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Energy given out as light as the electron falls back to its original position</a:t>
            </a:r>
            <a:endParaRPr lang="en-GB" dirty="0"/>
          </a:p>
        </p:txBody>
      </p:sp>
      <p:cxnSp>
        <p:nvCxnSpPr>
          <p:cNvPr id="68" name="Straight Arrow Connector 67"/>
          <p:cNvCxnSpPr/>
          <p:nvPr/>
        </p:nvCxnSpPr>
        <p:spPr>
          <a:xfrm rot="10800000">
            <a:off x="3857620" y="1857364"/>
            <a:ext cx="17859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2143108" y="1357298"/>
            <a:ext cx="1622738" cy="1219200"/>
          </a:xfrm>
          <a:custGeom>
            <a:avLst/>
            <a:gdLst>
              <a:gd name="connsiteX0" fmla="*/ 0 w 1622738"/>
              <a:gd name="connsiteY0" fmla="*/ 667555 h 1219200"/>
              <a:gd name="connsiteX1" fmla="*/ 283335 w 1622738"/>
              <a:gd name="connsiteY1" fmla="*/ 88006 h 1219200"/>
              <a:gd name="connsiteX2" fmla="*/ 502276 w 1622738"/>
              <a:gd name="connsiteY2" fmla="*/ 1195589 h 1219200"/>
              <a:gd name="connsiteX3" fmla="*/ 888643 w 1622738"/>
              <a:gd name="connsiteY3" fmla="*/ 100885 h 1219200"/>
              <a:gd name="connsiteX4" fmla="*/ 1171978 w 1622738"/>
              <a:gd name="connsiteY4" fmla="*/ 1182710 h 1219200"/>
              <a:gd name="connsiteX5" fmla="*/ 1378040 w 1622738"/>
              <a:gd name="connsiteY5" fmla="*/ 319826 h 1219200"/>
              <a:gd name="connsiteX6" fmla="*/ 1622738 w 1622738"/>
              <a:gd name="connsiteY6" fmla="*/ 654676 h 1219200"/>
              <a:gd name="connsiteX7" fmla="*/ 1622738 w 1622738"/>
              <a:gd name="connsiteY7" fmla="*/ 654676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22738" h="1219200">
                <a:moveTo>
                  <a:pt x="0" y="667555"/>
                </a:moveTo>
                <a:cubicBezTo>
                  <a:pt x="99811" y="333777"/>
                  <a:pt x="199622" y="0"/>
                  <a:pt x="283335" y="88006"/>
                </a:cubicBezTo>
                <a:cubicBezTo>
                  <a:pt x="367048" y="176012"/>
                  <a:pt x="401391" y="1193443"/>
                  <a:pt x="502276" y="1195589"/>
                </a:cubicBezTo>
                <a:cubicBezTo>
                  <a:pt x="603161" y="1197735"/>
                  <a:pt x="777026" y="103032"/>
                  <a:pt x="888643" y="100885"/>
                </a:cubicBezTo>
                <a:cubicBezTo>
                  <a:pt x="1000260" y="98738"/>
                  <a:pt x="1090412" y="1146220"/>
                  <a:pt x="1171978" y="1182710"/>
                </a:cubicBezTo>
                <a:cubicBezTo>
                  <a:pt x="1253544" y="1219200"/>
                  <a:pt x="1302913" y="407832"/>
                  <a:pt x="1378040" y="319826"/>
                </a:cubicBezTo>
                <a:cubicBezTo>
                  <a:pt x="1453167" y="231820"/>
                  <a:pt x="1622738" y="654676"/>
                  <a:pt x="1622738" y="654676"/>
                </a:cubicBezTo>
                <a:lnTo>
                  <a:pt x="1622738" y="654676"/>
                </a:lnTo>
              </a:path>
            </a:pathLst>
          </a:custGeom>
          <a:ln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88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37558E-6 L -0.00504 0.121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214282" y="357166"/>
            <a:ext cx="6072230" cy="6215082"/>
            <a:chOff x="1000100" y="357166"/>
            <a:chExt cx="6072230" cy="6215082"/>
          </a:xfrm>
        </p:grpSpPr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3643306" y="3071810"/>
              <a:ext cx="719138" cy="719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3000364" y="2357430"/>
              <a:ext cx="2071702" cy="21431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00" name="Oval 52"/>
            <p:cNvSpPr>
              <a:spLocks noChangeArrowheads="1"/>
            </p:cNvSpPr>
            <p:nvPr/>
          </p:nvSpPr>
          <p:spPr bwMode="auto">
            <a:xfrm>
              <a:off x="2214546" y="1571612"/>
              <a:ext cx="3643338" cy="378621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25" name="Oval 77"/>
            <p:cNvSpPr>
              <a:spLocks noChangeArrowheads="1"/>
            </p:cNvSpPr>
            <p:nvPr/>
          </p:nvSpPr>
          <p:spPr bwMode="auto">
            <a:xfrm>
              <a:off x="1571604" y="928670"/>
              <a:ext cx="4929222" cy="50006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" name="Oval 77"/>
            <p:cNvSpPr>
              <a:spLocks noChangeArrowheads="1"/>
            </p:cNvSpPr>
            <p:nvPr/>
          </p:nvSpPr>
          <p:spPr bwMode="auto">
            <a:xfrm>
              <a:off x="1000100" y="357166"/>
              <a:ext cx="6072230" cy="621508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929322" y="500042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think of an atom like this.  Having electron shells at equal distances apart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929322" y="5072074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it was like this then surely the lines in the spectra would be equally spread out.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43042" y="1428736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red is of lower energy so would represent the electron shell nearest the nucleus</a:t>
            </a:r>
            <a:endParaRPr lang="en-GB" dirty="0"/>
          </a:p>
        </p:txBody>
      </p:sp>
      <p:pic>
        <p:nvPicPr>
          <p:cNvPr id="2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2105025"/>
            <a:ext cx="723900" cy="4752975"/>
          </a:xfrm>
          <a:prstGeom prst="rect">
            <a:avLst/>
          </a:prstGeom>
          <a:noFill/>
        </p:spPr>
      </p:pic>
      <p:pic>
        <p:nvPicPr>
          <p:cNvPr id="4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2014539" y="628644"/>
            <a:ext cx="723900" cy="47529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57752" y="250030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Rotate the spectra</a:t>
            </a:r>
            <a:endParaRPr lang="en-GB" dirty="0"/>
          </a:p>
        </p:txBody>
      </p:sp>
      <p:cxnSp>
        <p:nvCxnSpPr>
          <p:cNvPr id="7" name="Straight Arrow Connector 6"/>
          <p:cNvCxnSpPr>
            <a:stCxn id="4" idx="2"/>
          </p:cNvCxnSpPr>
          <p:nvPr/>
        </p:nvCxnSpPr>
        <p:spPr>
          <a:xfrm flipV="1">
            <a:off x="4752977" y="3000372"/>
            <a:ext cx="2676543" cy="4760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5720" y="428604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line emission spectra tells us something different.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2928927" y="2571743"/>
            <a:ext cx="428630" cy="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86248" y="4000504"/>
            <a:ext cx="3071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new line represents a new electron shell.  As you move away from the nucleus they get closer together.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6858016" y="3214686"/>
            <a:ext cx="1000132" cy="571504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0"/>
            <a:ext cx="723900" cy="4752975"/>
          </a:xfrm>
          <a:prstGeom prst="rect">
            <a:avLst/>
          </a:prstGeom>
          <a:noFill/>
        </p:spPr>
      </p:pic>
      <p:sp>
        <p:nvSpPr>
          <p:cNvPr id="2072" name="Oval 24"/>
          <p:cNvSpPr>
            <a:spLocks noChangeArrowheads="1"/>
          </p:cNvSpPr>
          <p:nvPr/>
        </p:nvSpPr>
        <p:spPr bwMode="auto">
          <a:xfrm>
            <a:off x="3643306" y="3357562"/>
            <a:ext cx="719138" cy="719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3363898" y="3078178"/>
            <a:ext cx="1295400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00" name="Oval 52"/>
          <p:cNvSpPr>
            <a:spLocks noChangeArrowheads="1"/>
          </p:cNvSpPr>
          <p:nvPr/>
        </p:nvSpPr>
        <p:spPr bwMode="auto">
          <a:xfrm>
            <a:off x="1785918" y="1500198"/>
            <a:ext cx="4500594" cy="450057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25" name="Oval 77"/>
          <p:cNvSpPr>
            <a:spLocks noChangeArrowheads="1"/>
          </p:cNvSpPr>
          <p:nvPr/>
        </p:nvSpPr>
        <p:spPr bwMode="auto">
          <a:xfrm>
            <a:off x="1214414" y="1000108"/>
            <a:ext cx="5572164" cy="550072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Oval 77"/>
          <p:cNvSpPr>
            <a:spLocks noChangeArrowheads="1"/>
          </p:cNvSpPr>
          <p:nvPr/>
        </p:nvSpPr>
        <p:spPr bwMode="auto">
          <a:xfrm>
            <a:off x="1000100" y="785794"/>
            <a:ext cx="6000792" cy="5929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Oval 77"/>
          <p:cNvSpPr>
            <a:spLocks noChangeArrowheads="1"/>
          </p:cNvSpPr>
          <p:nvPr/>
        </p:nvSpPr>
        <p:spPr bwMode="auto">
          <a:xfrm>
            <a:off x="857224" y="642918"/>
            <a:ext cx="6286544" cy="621508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29388" y="571480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the electron shells must look more like this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0"/>
            <a:ext cx="723900" cy="4752975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4000496" y="500042"/>
            <a:ext cx="642942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652823" y="3367103"/>
            <a:ext cx="720725" cy="719138"/>
            <a:chOff x="3878" y="1434"/>
            <a:chExt cx="454" cy="453"/>
          </a:xfrm>
        </p:grpSpPr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3923" y="1434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b="1" dirty="0"/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3923" y="1616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b="1" dirty="0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3878" y="1434"/>
              <a:ext cx="453" cy="4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3363898" y="3078178"/>
            <a:ext cx="1295400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00" name="Oval 52"/>
          <p:cNvSpPr>
            <a:spLocks noChangeArrowheads="1"/>
          </p:cNvSpPr>
          <p:nvPr/>
        </p:nvSpPr>
        <p:spPr bwMode="auto">
          <a:xfrm>
            <a:off x="1785918" y="1500198"/>
            <a:ext cx="4500594" cy="450057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25" name="Oval 77"/>
          <p:cNvSpPr>
            <a:spLocks noChangeArrowheads="1"/>
          </p:cNvSpPr>
          <p:nvPr/>
        </p:nvSpPr>
        <p:spPr bwMode="auto">
          <a:xfrm>
            <a:off x="1214414" y="1000108"/>
            <a:ext cx="5572164" cy="550072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Oval 77"/>
          <p:cNvSpPr>
            <a:spLocks noChangeArrowheads="1"/>
          </p:cNvSpPr>
          <p:nvPr/>
        </p:nvSpPr>
        <p:spPr bwMode="auto">
          <a:xfrm>
            <a:off x="1000100" y="785794"/>
            <a:ext cx="6000792" cy="5929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Oval 77"/>
          <p:cNvSpPr>
            <a:spLocks noChangeArrowheads="1"/>
          </p:cNvSpPr>
          <p:nvPr/>
        </p:nvSpPr>
        <p:spPr bwMode="auto">
          <a:xfrm>
            <a:off x="857224" y="642918"/>
            <a:ext cx="6286544" cy="621508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571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can change the diagram to make it easier to see what is going on in the atom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143636" y="0"/>
            <a:ext cx="300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only need to look at one section of the atom:</a:t>
            </a:r>
            <a:endParaRPr lang="en-GB" dirty="0"/>
          </a:p>
        </p:txBody>
      </p:sp>
      <p:sp>
        <p:nvSpPr>
          <p:cNvPr id="15" name="Oval 24"/>
          <p:cNvSpPr>
            <a:spLocks noChangeArrowheads="1"/>
          </p:cNvSpPr>
          <p:nvPr/>
        </p:nvSpPr>
        <p:spPr bwMode="auto">
          <a:xfrm>
            <a:off x="3643306" y="3357562"/>
            <a:ext cx="719138" cy="719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24"/>
          <p:cNvSpPr>
            <a:spLocks noChangeArrowheads="1"/>
          </p:cNvSpPr>
          <p:nvPr/>
        </p:nvSpPr>
        <p:spPr bwMode="auto">
          <a:xfrm>
            <a:off x="3643306" y="3357562"/>
            <a:ext cx="719138" cy="719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1026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0"/>
            <a:ext cx="723900" cy="4752975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4000496" y="500042"/>
            <a:ext cx="642942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652823" y="3367103"/>
            <a:ext cx="720725" cy="719138"/>
            <a:chOff x="3878" y="1434"/>
            <a:chExt cx="454" cy="453"/>
          </a:xfrm>
        </p:grpSpPr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3923" y="1434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b="1" dirty="0"/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3923" y="1616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b="1" dirty="0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3878" y="1434"/>
              <a:ext cx="453" cy="4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3363898" y="3078178"/>
            <a:ext cx="1295400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00" name="Oval 52"/>
          <p:cNvSpPr>
            <a:spLocks noChangeArrowheads="1"/>
          </p:cNvSpPr>
          <p:nvPr/>
        </p:nvSpPr>
        <p:spPr bwMode="auto">
          <a:xfrm>
            <a:off x="1785918" y="1500198"/>
            <a:ext cx="4500594" cy="450057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25" name="Oval 77"/>
          <p:cNvSpPr>
            <a:spLocks noChangeArrowheads="1"/>
          </p:cNvSpPr>
          <p:nvPr/>
        </p:nvSpPr>
        <p:spPr bwMode="auto">
          <a:xfrm>
            <a:off x="1214414" y="1000108"/>
            <a:ext cx="5572164" cy="550072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Oval 77"/>
          <p:cNvSpPr>
            <a:spLocks noChangeArrowheads="1"/>
          </p:cNvSpPr>
          <p:nvPr/>
        </p:nvSpPr>
        <p:spPr bwMode="auto">
          <a:xfrm>
            <a:off x="1000100" y="785794"/>
            <a:ext cx="6000792" cy="5929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Oval 77"/>
          <p:cNvSpPr>
            <a:spLocks noChangeArrowheads="1"/>
          </p:cNvSpPr>
          <p:nvPr/>
        </p:nvSpPr>
        <p:spPr bwMode="auto">
          <a:xfrm>
            <a:off x="857224" y="642918"/>
            <a:ext cx="6286544" cy="621508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643438" y="500042"/>
            <a:ext cx="2714644" cy="6357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143636" y="0"/>
            <a:ext cx="300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only need to look at one section of the atom: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785786" y="500042"/>
            <a:ext cx="2786082" cy="6357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143240" y="3357562"/>
            <a:ext cx="2714644" cy="350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571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can change the diagram to make it easier to see what is going on in the atom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643570" y="4714884"/>
            <a:ext cx="2571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here, we extend the curves into straight lines.  This gives us a chart called an energy level diagram: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-857288" y="2143116"/>
            <a:ext cx="6572296" cy="6858000"/>
            <a:chOff x="785786" y="0"/>
            <a:chExt cx="6572296" cy="6858000"/>
          </a:xfrm>
        </p:grpSpPr>
        <p:pic>
          <p:nvPicPr>
            <p:cNvPr id="1026" name="Picture 2" descr="C:\Documents and Settings\humemj01\Desktop\pic1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28992" y="0"/>
              <a:ext cx="723900" cy="4752975"/>
            </a:xfrm>
            <a:prstGeom prst="rect">
              <a:avLst/>
            </a:prstGeom>
            <a:noFill/>
          </p:spPr>
        </p:pic>
        <p:sp>
          <p:nvSpPr>
            <p:cNvPr id="14" name="Rectangle 13"/>
            <p:cNvSpPr/>
            <p:nvPr/>
          </p:nvSpPr>
          <p:spPr>
            <a:xfrm>
              <a:off x="4000496" y="500042"/>
              <a:ext cx="642942" cy="2786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" name="Group 48"/>
            <p:cNvGrpSpPr>
              <a:grpSpLocks/>
            </p:cNvGrpSpPr>
            <p:nvPr/>
          </p:nvGrpSpPr>
          <p:grpSpPr bwMode="auto">
            <a:xfrm>
              <a:off x="3652823" y="3367103"/>
              <a:ext cx="720725" cy="719138"/>
              <a:chOff x="3878" y="1434"/>
              <a:chExt cx="454" cy="453"/>
            </a:xfrm>
          </p:grpSpPr>
          <p:sp>
            <p:nvSpPr>
              <p:cNvPr id="2061" name="Text Box 13"/>
              <p:cNvSpPr txBox="1">
                <a:spLocks noChangeArrowheads="1"/>
              </p:cNvSpPr>
              <p:nvPr/>
            </p:nvSpPr>
            <p:spPr bwMode="auto">
              <a:xfrm>
                <a:off x="3923" y="1434"/>
                <a:ext cx="40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GB" b="1" dirty="0"/>
              </a:p>
            </p:txBody>
          </p:sp>
          <p:sp>
            <p:nvSpPr>
              <p:cNvPr id="2064" name="Text Box 16"/>
              <p:cNvSpPr txBox="1">
                <a:spLocks noChangeArrowheads="1"/>
              </p:cNvSpPr>
              <p:nvPr/>
            </p:nvSpPr>
            <p:spPr bwMode="auto">
              <a:xfrm>
                <a:off x="3923" y="1616"/>
                <a:ext cx="4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GB" b="1" dirty="0"/>
              </a:p>
            </p:txBody>
          </p:sp>
          <p:sp>
            <p:nvSpPr>
              <p:cNvPr id="2072" name="Oval 24"/>
              <p:cNvSpPr>
                <a:spLocks noChangeArrowheads="1"/>
              </p:cNvSpPr>
              <p:nvPr/>
            </p:nvSpPr>
            <p:spPr bwMode="auto">
              <a:xfrm>
                <a:off x="3878" y="1434"/>
                <a:ext cx="453" cy="45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3363898" y="3078178"/>
              <a:ext cx="1295400" cy="12969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00" name="Oval 52"/>
            <p:cNvSpPr>
              <a:spLocks noChangeArrowheads="1"/>
            </p:cNvSpPr>
            <p:nvPr/>
          </p:nvSpPr>
          <p:spPr bwMode="auto">
            <a:xfrm>
              <a:off x="1785918" y="1500198"/>
              <a:ext cx="4500594" cy="45005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25" name="Oval 77"/>
            <p:cNvSpPr>
              <a:spLocks noChangeArrowheads="1"/>
            </p:cNvSpPr>
            <p:nvPr/>
          </p:nvSpPr>
          <p:spPr bwMode="auto">
            <a:xfrm>
              <a:off x="1214414" y="1000108"/>
              <a:ext cx="5572164" cy="5500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" name="Oval 77"/>
            <p:cNvSpPr>
              <a:spLocks noChangeArrowheads="1"/>
            </p:cNvSpPr>
            <p:nvPr/>
          </p:nvSpPr>
          <p:spPr bwMode="auto">
            <a:xfrm>
              <a:off x="1000100" y="785794"/>
              <a:ext cx="6000792" cy="59293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Oval 77"/>
            <p:cNvSpPr>
              <a:spLocks noChangeArrowheads="1"/>
            </p:cNvSpPr>
            <p:nvPr/>
          </p:nvSpPr>
          <p:spPr bwMode="auto">
            <a:xfrm>
              <a:off x="857224" y="642918"/>
              <a:ext cx="6286544" cy="621508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43438" y="500042"/>
              <a:ext cx="2714644" cy="63579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85786" y="500042"/>
              <a:ext cx="2786082" cy="63579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43240" y="3357562"/>
              <a:ext cx="2714644" cy="3500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rot="5400000">
            <a:off x="1608117" y="4035429"/>
            <a:ext cx="321471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3286116" y="5715016"/>
            <a:ext cx="3500462" cy="103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80" idx="0"/>
          </p:cNvCxnSpPr>
          <p:nvPr/>
        </p:nvCxnSpPr>
        <p:spPr>
          <a:xfrm rot="5400000" flipH="1" flipV="1">
            <a:off x="2788429" y="4795045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777327" y="2723343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2777327" y="2509029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2777327" y="2366153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2777327" y="3223409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214678" y="5214950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214678" y="3143248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214678" y="2928934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214678" y="2786058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214678" y="3643314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86248" y="500063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electron shell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4214810" y="350043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electron shell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4214810" y="300037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electron shell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4214810" y="27146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electron shell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4214810" y="24288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electron shell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357</Words>
  <Application>Microsoft Office PowerPoint</Application>
  <PresentationFormat>On-screen Show (4:3)</PresentationFormat>
  <Paragraphs>69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Leeds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humemj01</dc:creator>
  <cp:lastModifiedBy>humemj</cp:lastModifiedBy>
  <cp:revision>52</cp:revision>
  <dcterms:created xsi:type="dcterms:W3CDTF">2004-06-11T08:15:09Z</dcterms:created>
  <dcterms:modified xsi:type="dcterms:W3CDTF">2015-09-11T12:53:59Z</dcterms:modified>
</cp:coreProperties>
</file>