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940F6-E825-405D-B4BE-68FD4D5D57A4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F8EC4-FC9D-4E93-A394-90331599E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358246" cy="2155831"/>
          </a:xfrm>
        </p:spPr>
        <p:txBody>
          <a:bodyPr>
            <a:normAutofit/>
          </a:bodyPr>
          <a:lstStyle/>
          <a:p>
            <a:r>
              <a:rPr lang="en-GB" dirty="0" smtClean="0"/>
              <a:t>Measurements, maximum errors, % errors, significant figures and decimal places: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357166"/>
            <a:ext cx="6400800" cy="1752600"/>
          </a:xfrm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tx1"/>
                </a:solidFill>
              </a:rPr>
              <a:t>Coursework guidance:</a:t>
            </a:r>
            <a:endParaRPr lang="en-GB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Multiple errors: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928670"/>
            <a:ext cx="9001156" cy="57864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800" dirty="0" smtClean="0"/>
              <a:t>For multiple measurements using the same two-decimal place balance, there will be a maximum error of 0.005g for </a:t>
            </a:r>
            <a:r>
              <a:rPr lang="en-GB" sz="1800" b="1" dirty="0" smtClean="0"/>
              <a:t>each</a:t>
            </a:r>
            <a:r>
              <a:rPr lang="en-GB" sz="1800" dirty="0" smtClean="0"/>
              <a:t> measurement.  </a:t>
            </a:r>
          </a:p>
          <a:p>
            <a:pPr>
              <a:buNone/>
            </a:pPr>
            <a:r>
              <a:rPr lang="en-GB" sz="1800" dirty="0" smtClean="0"/>
              <a:t>For two mass measurements that give a resultant mass by difference, there are </a:t>
            </a:r>
            <a:r>
              <a:rPr lang="en-GB" sz="1800" b="1" dirty="0" smtClean="0"/>
              <a:t>two maximum </a:t>
            </a:r>
            <a:r>
              <a:rPr lang="en-GB" sz="1800" dirty="0" smtClean="0"/>
              <a:t>errors: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		Percentage error = 2 × </a:t>
            </a:r>
            <a:r>
              <a:rPr lang="en-GB" sz="1800" u="sng" dirty="0" smtClean="0"/>
              <a:t>maximum error in each measurement </a:t>
            </a:r>
            <a:r>
              <a:rPr lang="en-GB" sz="1800" dirty="0" smtClean="0"/>
              <a:t>             × 100%</a:t>
            </a:r>
            <a:endParaRPr lang="en-GB" sz="1800" u="sng" dirty="0" smtClean="0"/>
          </a:p>
          <a:p>
            <a:pPr>
              <a:buNone/>
            </a:pPr>
            <a:r>
              <a:rPr lang="en-GB" sz="1800" dirty="0" smtClean="0"/>
              <a:t>				        quantity measured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For example, using the same two-decimal place balance: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Mass of crucible + crystals before heat = 23.45g 	maximum error = 0.005g</a:t>
            </a:r>
          </a:p>
          <a:p>
            <a:pPr>
              <a:buNone/>
            </a:pPr>
            <a:r>
              <a:rPr lang="en-GB" sz="1800" dirty="0" smtClean="0"/>
              <a:t>Mass of crucible + crystals after heat = 23.21g 	maximum error = 0.005g</a:t>
            </a:r>
          </a:p>
          <a:p>
            <a:pPr>
              <a:buNone/>
            </a:pPr>
            <a:r>
              <a:rPr lang="en-GB" sz="1800" dirty="0" smtClean="0"/>
              <a:t>Mass lost = 0.23g 				maximum overall error = 2 x 0.005g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Percentage error in mass loss =	2 × </a:t>
            </a:r>
            <a:r>
              <a:rPr lang="en-GB" sz="1800" u="sng" dirty="0" smtClean="0"/>
              <a:t>0.005</a:t>
            </a:r>
            <a:r>
              <a:rPr lang="en-GB" sz="1800" dirty="0" smtClean="0"/>
              <a:t> × 100% </a:t>
            </a:r>
          </a:p>
          <a:p>
            <a:pPr>
              <a:buNone/>
            </a:pPr>
            <a:r>
              <a:rPr lang="en-GB" sz="1800" dirty="0" smtClean="0"/>
              <a:t>				                          0.23</a:t>
            </a:r>
          </a:p>
          <a:p>
            <a:pPr>
              <a:buNone/>
            </a:pPr>
            <a:r>
              <a:rPr lang="en-GB" sz="1800" dirty="0" smtClean="0"/>
              <a:t>			                  =                      </a:t>
            </a:r>
            <a:r>
              <a:rPr lang="en-GB" sz="1800" b="1" dirty="0" smtClean="0"/>
              <a:t>4.3%</a:t>
            </a:r>
            <a:endParaRPr lang="en-GB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GB" dirty="0" smtClean="0"/>
              <a:t>Multiple errors: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9293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800" dirty="0" smtClean="0"/>
              <a:t>A burette is graduated in divisions every 0.1 cm</a:t>
            </a:r>
            <a:r>
              <a:rPr lang="en-GB" sz="1800" baseline="30000" dirty="0" smtClean="0"/>
              <a:t>3</a:t>
            </a:r>
            <a:r>
              <a:rPr lang="en-GB" sz="1800" dirty="0" smtClean="0"/>
              <a:t>.  A burette is a non-digital device, so we </a:t>
            </a:r>
          </a:p>
          <a:p>
            <a:pPr>
              <a:buNone/>
            </a:pPr>
            <a:r>
              <a:rPr lang="en-GB" sz="1800" dirty="0" smtClean="0"/>
              <a:t>record all figures that are known for certain plus one that is estimated.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Using the half-division rule, the estimation is one of 0.05 cm</a:t>
            </a:r>
            <a:r>
              <a:rPr lang="en-GB" sz="1800" baseline="30000" dirty="0" smtClean="0"/>
              <a:t>3</a:t>
            </a:r>
            <a:r>
              <a:rPr lang="en-GB" sz="1800" dirty="0" smtClean="0"/>
              <a:t>. We therefore record burette </a:t>
            </a:r>
          </a:p>
          <a:p>
            <a:pPr>
              <a:buNone/>
            </a:pPr>
            <a:r>
              <a:rPr lang="en-GB" sz="1800" dirty="0" smtClean="0"/>
              <a:t>measurements to two decimal places with the last figure either ‘0’ or ‘5’.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The maximum error in each measurement = 0.05 cm</a:t>
            </a:r>
            <a:r>
              <a:rPr lang="en-GB" sz="1800" baseline="30000" dirty="0" smtClean="0"/>
              <a:t>3</a:t>
            </a:r>
            <a:r>
              <a:rPr lang="en-GB" sz="1800" dirty="0" smtClean="0"/>
              <a:t>.</a:t>
            </a:r>
          </a:p>
          <a:p>
            <a:pPr>
              <a:buNone/>
            </a:pPr>
            <a:r>
              <a:rPr lang="en-GB" sz="1800" dirty="0" smtClean="0"/>
              <a:t>The overall maximum error in any volume measured always comes from two </a:t>
            </a:r>
          </a:p>
          <a:p>
            <a:pPr>
              <a:buNone/>
            </a:pPr>
            <a:r>
              <a:rPr lang="en-GB" sz="1800" dirty="0" smtClean="0"/>
              <a:t>measurements, so the overall  maximum error = 2 x 0.05 cm3 = 0.1 cm</a:t>
            </a:r>
            <a:r>
              <a:rPr lang="en-GB" sz="1800" baseline="30000" dirty="0" smtClean="0"/>
              <a:t>3</a:t>
            </a:r>
            <a:r>
              <a:rPr lang="en-GB" sz="1800" dirty="0" smtClean="0"/>
              <a:t>.</a:t>
            </a:r>
          </a:p>
          <a:p>
            <a:pPr>
              <a:buNone/>
            </a:pPr>
            <a:r>
              <a:rPr lang="en-GB" sz="1800" dirty="0" smtClean="0"/>
              <a:t>In a titration, a burette will typically deliver about 25 cm</a:t>
            </a:r>
            <a:r>
              <a:rPr lang="en-GB" sz="1800" baseline="30000" dirty="0" smtClean="0"/>
              <a:t>3</a:t>
            </a:r>
            <a:r>
              <a:rPr lang="en-GB" sz="1800" dirty="0" smtClean="0"/>
              <a:t> so the percentage error is small.</a:t>
            </a:r>
          </a:p>
          <a:p>
            <a:pPr>
              <a:buNone/>
            </a:pPr>
            <a:r>
              <a:rPr lang="en-GB" sz="1800" dirty="0" smtClean="0"/>
              <a:t>Percentage error =            2 × </a:t>
            </a:r>
            <a:r>
              <a:rPr lang="en-GB" sz="1800" u="sng" dirty="0" smtClean="0"/>
              <a:t>0.05</a:t>
            </a:r>
            <a:r>
              <a:rPr lang="en-GB" sz="1800" dirty="0" smtClean="0"/>
              <a:t> × 100</a:t>
            </a:r>
          </a:p>
          <a:p>
            <a:pPr>
              <a:buNone/>
            </a:pPr>
            <a:r>
              <a:rPr lang="en-GB" sz="1800" dirty="0" smtClean="0"/>
              <a:t>                                                  25.00</a:t>
            </a:r>
          </a:p>
          <a:p>
            <a:pPr>
              <a:buNone/>
            </a:pPr>
            <a:r>
              <a:rPr lang="en-GB" sz="1800" dirty="0" smtClean="0"/>
              <a:t>                               =                 0.4%</a:t>
            </a:r>
          </a:p>
          <a:p>
            <a:pPr>
              <a:buNone/>
            </a:pPr>
            <a:r>
              <a:rPr lang="en-GB" sz="1800" dirty="0" smtClean="0"/>
              <a:t>For small volumes, the percentage error becomes more significant.  For delivery of 2.50cm</a:t>
            </a:r>
            <a:r>
              <a:rPr lang="en-GB" sz="1800" baseline="30000" dirty="0" smtClean="0"/>
              <a:t>3</a:t>
            </a: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percentage error =            2 × </a:t>
            </a:r>
            <a:r>
              <a:rPr lang="en-GB" sz="1800" u="sng" dirty="0" smtClean="0"/>
              <a:t>0.05</a:t>
            </a:r>
            <a:r>
              <a:rPr lang="en-GB" sz="1800" dirty="0" smtClean="0"/>
              <a:t> × 100</a:t>
            </a:r>
          </a:p>
          <a:p>
            <a:pPr>
              <a:buNone/>
            </a:pPr>
            <a:r>
              <a:rPr lang="en-GB" sz="1800" dirty="0" smtClean="0"/>
              <a:t>                                                   2.50</a:t>
            </a:r>
          </a:p>
          <a:p>
            <a:pPr>
              <a:buNone/>
            </a:pPr>
            <a:r>
              <a:rPr lang="en-GB" sz="1800" dirty="0" smtClean="0"/>
              <a:t>                                =                   4%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Mean titres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142984"/>
            <a:ext cx="8401080" cy="542928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A student obtaining concordant titres within 0.05 cm3 of one </a:t>
            </a:r>
          </a:p>
          <a:p>
            <a:pPr>
              <a:buNone/>
            </a:pPr>
            <a:r>
              <a:rPr lang="en-GB" dirty="0" smtClean="0"/>
              <a:t>another may encounter a problem: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when calculating the mean titre. For example, a student may obtain </a:t>
            </a:r>
          </a:p>
          <a:p>
            <a:pPr>
              <a:buNone/>
            </a:pPr>
            <a:r>
              <a:rPr lang="en-GB" dirty="0" smtClean="0"/>
              <a:t>three recorded titres of </a:t>
            </a:r>
          </a:p>
          <a:p>
            <a:pPr>
              <a:buNone/>
            </a:pPr>
            <a:r>
              <a:rPr lang="en-GB" dirty="0" smtClean="0"/>
              <a:t>			            25.80cm</a:t>
            </a:r>
            <a:r>
              <a:rPr lang="en-GB" baseline="30000" dirty="0" smtClean="0"/>
              <a:t>3</a:t>
            </a:r>
            <a:r>
              <a:rPr lang="en-GB" dirty="0" smtClean="0"/>
              <a:t>       25.25cm</a:t>
            </a:r>
            <a:r>
              <a:rPr lang="en-GB" baseline="30000" dirty="0" smtClean="0"/>
              <a:t>3</a:t>
            </a:r>
            <a:r>
              <a:rPr lang="en-GB" dirty="0" smtClean="0"/>
              <a:t>      25.20cm</a:t>
            </a:r>
            <a:r>
              <a:rPr lang="en-GB" baseline="30000" dirty="0" smtClean="0"/>
              <a:t>3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The mean titre is    =   </a:t>
            </a:r>
            <a:r>
              <a:rPr lang="en-GB" u="sng" dirty="0" smtClean="0"/>
              <a:t>25.25 + 25.20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                                                  2</a:t>
            </a:r>
          </a:p>
          <a:p>
            <a:pPr>
              <a:buNone/>
            </a:pPr>
            <a:r>
              <a:rPr lang="en-GB" dirty="0" smtClean="0"/>
              <a:t>		                      = 25.225cm</a:t>
            </a:r>
            <a:r>
              <a:rPr lang="en-GB" baseline="30000" dirty="0" smtClean="0"/>
              <a:t>3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This mean titre has a value that is more accurate than the burette can </a:t>
            </a:r>
          </a:p>
          <a:p>
            <a:pPr>
              <a:buNone/>
            </a:pPr>
            <a:r>
              <a:rPr lang="en-GB" dirty="0" smtClean="0"/>
              <a:t>measure.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The value of 25.225cm</a:t>
            </a:r>
            <a:r>
              <a:rPr lang="en-GB" baseline="30000" dirty="0" smtClean="0"/>
              <a:t>3</a:t>
            </a:r>
            <a:r>
              <a:rPr lang="en-GB" dirty="0" smtClean="0"/>
              <a:t> should more correctly be ‘rounded’ to </a:t>
            </a:r>
          </a:p>
          <a:p>
            <a:pPr>
              <a:buNone/>
            </a:pPr>
            <a:r>
              <a:rPr lang="en-GB" dirty="0" smtClean="0"/>
              <a:t>25.23cm</a:t>
            </a:r>
            <a:r>
              <a:rPr lang="en-GB" baseline="30000" dirty="0" smtClean="0"/>
              <a:t>3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GB" dirty="0" smtClean="0"/>
              <a:t>Significant figures: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60007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600" dirty="0" smtClean="0"/>
              <a:t>The result of a calculation that involves measured quantities cannot be more certain than the </a:t>
            </a:r>
            <a:r>
              <a:rPr lang="en-GB" sz="1600" i="1" dirty="0" smtClean="0"/>
              <a:t>least </a:t>
            </a:r>
            <a:r>
              <a:rPr lang="en-GB" sz="1600" dirty="0" smtClean="0"/>
              <a:t>certain </a:t>
            </a:r>
          </a:p>
          <a:p>
            <a:pPr>
              <a:buNone/>
            </a:pPr>
            <a:r>
              <a:rPr lang="en-GB" sz="1600" dirty="0" smtClean="0"/>
              <a:t>of the information that is used. </a:t>
            </a:r>
          </a:p>
          <a:p>
            <a:pPr>
              <a:buNone/>
            </a:pPr>
            <a:endParaRPr lang="en-GB" sz="1600" dirty="0" smtClean="0"/>
          </a:p>
          <a:p>
            <a:pPr>
              <a:buNone/>
            </a:pPr>
            <a:r>
              <a:rPr lang="en-GB" sz="1600" dirty="0" smtClean="0"/>
              <a:t>So the result should contain the same number of significant figures as the measurement that has the </a:t>
            </a:r>
          </a:p>
          <a:p>
            <a:pPr>
              <a:buNone/>
            </a:pPr>
            <a:r>
              <a:rPr lang="en-GB" sz="1600" i="1" dirty="0" smtClean="0"/>
              <a:t>smallest number of significant figures.</a:t>
            </a:r>
          </a:p>
          <a:p>
            <a:pPr>
              <a:buNone/>
            </a:pPr>
            <a:endParaRPr lang="en-GB" sz="1600" i="1" dirty="0" smtClean="0"/>
          </a:p>
          <a:p>
            <a:pPr>
              <a:buNone/>
            </a:pPr>
            <a:r>
              <a:rPr lang="en-GB" sz="1600" dirty="0" smtClean="0"/>
              <a:t>A common mistake by students is to simply copy down the final answer from the display of a</a:t>
            </a:r>
          </a:p>
          <a:p>
            <a:pPr>
              <a:buNone/>
            </a:pPr>
            <a:r>
              <a:rPr lang="en-GB" sz="1600" dirty="0" smtClean="0"/>
              <a:t>calculator. This often has far more significant figures than the measurements justify.</a:t>
            </a:r>
          </a:p>
          <a:p>
            <a:pPr>
              <a:buNone/>
            </a:pPr>
            <a:endParaRPr lang="en-GB" sz="1600" b="1" dirty="0" smtClean="0"/>
          </a:p>
          <a:p>
            <a:pPr>
              <a:buNone/>
            </a:pPr>
            <a:r>
              <a:rPr lang="en-GB" sz="1600" b="1" dirty="0" smtClean="0"/>
              <a:t>Rounding off:</a:t>
            </a:r>
          </a:p>
          <a:p>
            <a:pPr>
              <a:buNone/>
            </a:pPr>
            <a:r>
              <a:rPr lang="en-GB" sz="1600" dirty="0" smtClean="0"/>
              <a:t>When rounding off a number that has more significant figures than are justified (as above), if the last </a:t>
            </a:r>
          </a:p>
          <a:p>
            <a:pPr>
              <a:buNone/>
            </a:pPr>
            <a:r>
              <a:rPr lang="en-GB" sz="1600" dirty="0" smtClean="0"/>
              <a:t>figure is between 5 and 9 inclusive round up; if it is between 0 and 4 inclusive round down.</a:t>
            </a:r>
          </a:p>
          <a:p>
            <a:pPr>
              <a:buNone/>
            </a:pPr>
            <a:r>
              <a:rPr lang="en-GB" sz="1600" dirty="0" smtClean="0"/>
              <a:t>For example, the number 350.99 rounded to:</a:t>
            </a:r>
          </a:p>
          <a:p>
            <a:pPr>
              <a:buNone/>
            </a:pPr>
            <a:r>
              <a:rPr lang="en-GB" sz="1600" dirty="0" smtClean="0"/>
              <a:t>4 </a:t>
            </a:r>
            <a:r>
              <a:rPr lang="en-GB" sz="1600" dirty="0" err="1" smtClean="0"/>
              <a:t>sig</a:t>
            </a:r>
            <a:r>
              <a:rPr lang="en-GB" sz="1600" dirty="0" smtClean="0"/>
              <a:t> fig is 351.0</a:t>
            </a:r>
          </a:p>
          <a:p>
            <a:pPr>
              <a:buNone/>
            </a:pPr>
            <a:r>
              <a:rPr lang="en-GB" sz="1600" dirty="0" smtClean="0"/>
              <a:t>3 </a:t>
            </a:r>
            <a:r>
              <a:rPr lang="en-GB" sz="1600" dirty="0" err="1" smtClean="0"/>
              <a:t>sig</a:t>
            </a:r>
            <a:r>
              <a:rPr lang="en-GB" sz="1600" dirty="0" smtClean="0"/>
              <a:t> fig is 351</a:t>
            </a:r>
          </a:p>
          <a:p>
            <a:pPr>
              <a:buNone/>
            </a:pPr>
            <a:r>
              <a:rPr lang="en-GB" sz="1600" dirty="0" smtClean="0"/>
              <a:t>2 </a:t>
            </a:r>
            <a:r>
              <a:rPr lang="en-GB" sz="1600" dirty="0" err="1" smtClean="0"/>
              <a:t>sig</a:t>
            </a:r>
            <a:r>
              <a:rPr lang="en-GB" sz="1600" dirty="0" smtClean="0"/>
              <a:t> fig is 350</a:t>
            </a:r>
          </a:p>
          <a:p>
            <a:pPr>
              <a:buNone/>
            </a:pPr>
            <a:r>
              <a:rPr lang="en-GB" sz="1600" dirty="0" smtClean="0"/>
              <a:t>1 </a:t>
            </a:r>
            <a:r>
              <a:rPr lang="en-GB" sz="1600" dirty="0" err="1" smtClean="0"/>
              <a:t>sig</a:t>
            </a:r>
            <a:r>
              <a:rPr lang="en-GB" sz="1600" dirty="0" smtClean="0"/>
              <a:t> fig is 400</a:t>
            </a:r>
          </a:p>
          <a:p>
            <a:pPr>
              <a:buNone/>
            </a:pPr>
            <a:endParaRPr lang="en-GB" sz="1600" dirty="0" smtClean="0"/>
          </a:p>
          <a:p>
            <a:pPr>
              <a:buNone/>
            </a:pPr>
            <a:r>
              <a:rPr lang="en-GB" sz="1600" dirty="0" smtClean="0"/>
              <a:t>Notice that when rounding you only look at the one figure beyond the number of figures to which</a:t>
            </a:r>
          </a:p>
          <a:p>
            <a:pPr>
              <a:buNone/>
            </a:pPr>
            <a:r>
              <a:rPr lang="en-GB" sz="1600" dirty="0" smtClean="0"/>
              <a:t>you are rounding, </a:t>
            </a:r>
            <a:r>
              <a:rPr lang="en-GB" sz="1600" i="1" dirty="0" smtClean="0"/>
              <a:t>i.e. to round to three </a:t>
            </a:r>
            <a:r>
              <a:rPr lang="en-GB" sz="1600" i="1" dirty="0" err="1" smtClean="0"/>
              <a:t>sig</a:t>
            </a:r>
            <a:r>
              <a:rPr lang="en-GB" sz="1600" i="1" dirty="0" smtClean="0"/>
              <a:t> fig you only look at the fourth figure.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Procedural errors: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accuracy of a final result also depends on the procedure used. For example, in an enthalpy experiment, the measurement of a temperature change may be precise but there may </a:t>
            </a:r>
            <a:r>
              <a:rPr lang="en-GB" smtClean="0"/>
              <a:t>be large heat </a:t>
            </a:r>
            <a:r>
              <a:rPr lang="en-GB" dirty="0" smtClean="0"/>
              <a:t>losses to the surroundings which affect the accuracy of overall result.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Accuracy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When using a digital measuring device (such as a modern top pan balance or ammeter),</a:t>
            </a:r>
          </a:p>
          <a:p>
            <a:pPr>
              <a:buNone/>
            </a:pPr>
            <a:r>
              <a:rPr lang="en-GB" dirty="0" smtClean="0"/>
              <a:t>• record </a:t>
            </a:r>
            <a:r>
              <a:rPr lang="en-GB" i="1" dirty="0" smtClean="0"/>
              <a:t>all the digits shown.</a:t>
            </a:r>
          </a:p>
          <a:p>
            <a:pPr>
              <a:buNone/>
            </a:pPr>
            <a:endParaRPr lang="en-GB" i="1" dirty="0" smtClean="0"/>
          </a:p>
          <a:p>
            <a:pPr>
              <a:buNone/>
            </a:pPr>
            <a:r>
              <a:rPr lang="en-GB" dirty="0" smtClean="0"/>
              <a:t>When using a non-digital device (such as a ruler or a burette),</a:t>
            </a:r>
          </a:p>
          <a:p>
            <a:pPr>
              <a:buNone/>
            </a:pPr>
            <a:r>
              <a:rPr lang="en-GB" dirty="0" smtClean="0"/>
              <a:t>• record all the figures that are known for certain plus one that is estimated (ending in 5 or 0)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/>
          </a:bodyPr>
          <a:lstStyle/>
          <a:p>
            <a:r>
              <a:rPr lang="en-GB" dirty="0" smtClean="0"/>
              <a:t>Maximum errors in measurements: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85791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u="sng" dirty="0" smtClean="0"/>
              <a:t>Half division rule:</a:t>
            </a:r>
          </a:p>
          <a:p>
            <a:pPr>
              <a:buNone/>
            </a:pPr>
            <a:r>
              <a:rPr lang="en-GB" dirty="0" smtClean="0"/>
              <a:t>4dp Top pan balance:  1.3764g </a:t>
            </a:r>
            <a:endParaRPr lang="en-GB" dirty="0"/>
          </a:p>
          <a:p>
            <a:pPr>
              <a:buNone/>
            </a:pPr>
            <a:r>
              <a:rPr lang="en-GB" dirty="0" smtClean="0"/>
              <a:t>This has a maximum error of +- half smallest division:  0.00005g but is not </a:t>
            </a:r>
            <a:r>
              <a:rPr lang="en-GB" dirty="0" err="1" smtClean="0"/>
              <a:t>estimatible</a:t>
            </a:r>
            <a:r>
              <a:rPr lang="en-GB" dirty="0" smtClean="0"/>
              <a:t>.</a:t>
            </a:r>
          </a:p>
          <a:p>
            <a:pPr>
              <a:buNone/>
            </a:pPr>
            <a:r>
              <a:rPr lang="en-GB" dirty="0" smtClean="0"/>
              <a:t>  Maximum error =  </a:t>
            </a:r>
            <a:r>
              <a:rPr lang="en-GB" b="1" dirty="0" smtClean="0">
                <a:solidFill>
                  <a:srgbClr val="FF0000"/>
                </a:solidFill>
              </a:rPr>
              <a:t>0.0001g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2dp Top pan balance:  1.38g</a:t>
            </a:r>
          </a:p>
          <a:p>
            <a:pPr>
              <a:buNone/>
            </a:pPr>
            <a:r>
              <a:rPr lang="en-GB" dirty="0" smtClean="0"/>
              <a:t>This has a maximum error of +- half smallest division:  0.005g  but is not </a:t>
            </a:r>
            <a:r>
              <a:rPr lang="en-GB" dirty="0" err="1" smtClean="0"/>
              <a:t>estimatible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Maximum error = </a:t>
            </a:r>
            <a:r>
              <a:rPr lang="en-GB" b="1" dirty="0" smtClean="0">
                <a:solidFill>
                  <a:srgbClr val="FF0000"/>
                </a:solidFill>
              </a:rPr>
              <a:t>0.01g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Digital thermometer:  25.1</a:t>
            </a:r>
            <a:r>
              <a:rPr lang="en-GB" baseline="30000" dirty="0" smtClean="0"/>
              <a:t>o</a:t>
            </a:r>
            <a:r>
              <a:rPr lang="en-GB" dirty="0" smtClean="0"/>
              <a:t>C</a:t>
            </a:r>
          </a:p>
          <a:p>
            <a:pPr>
              <a:buNone/>
            </a:pPr>
            <a:r>
              <a:rPr lang="en-GB" dirty="0" smtClean="0"/>
              <a:t>This has a maximum error of +- half smallest division:  0.05</a:t>
            </a:r>
            <a:r>
              <a:rPr lang="en-GB" baseline="30000" dirty="0" smtClean="0"/>
              <a:t>o</a:t>
            </a:r>
            <a:r>
              <a:rPr lang="en-GB" dirty="0" smtClean="0"/>
              <a:t>C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 smtClean="0"/>
              <a:t>Burette is accurate to 0.1cm</a:t>
            </a:r>
            <a:r>
              <a:rPr lang="en-GB" baseline="30000" dirty="0" smtClean="0"/>
              <a:t>3 </a:t>
            </a:r>
          </a:p>
          <a:p>
            <a:pPr>
              <a:buNone/>
            </a:pPr>
            <a:r>
              <a:rPr lang="en-GB" dirty="0" smtClean="0"/>
              <a:t>This means it has a maximum error of +- half the smallest division:  0.05cm</a:t>
            </a:r>
            <a:r>
              <a:rPr lang="en-GB" baseline="30000" dirty="0" smtClean="0"/>
              <a:t>3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Maximum errors in measurements: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/>
              <a:t>G</a:t>
            </a:r>
            <a:r>
              <a:rPr lang="en-GB" dirty="0" smtClean="0"/>
              <a:t>lass wear with divisions:  Use the grade of the apparatus and the minimum division on that piece of apparatus:</a:t>
            </a:r>
          </a:p>
          <a:p>
            <a:pPr>
              <a:buNone/>
            </a:pPr>
            <a:r>
              <a:rPr lang="en-GB" dirty="0" smtClean="0"/>
              <a:t>A 100cm</a:t>
            </a:r>
            <a:r>
              <a:rPr lang="en-GB" baseline="30000" dirty="0" smtClean="0"/>
              <a:t>3</a:t>
            </a:r>
            <a:r>
              <a:rPr lang="en-GB" dirty="0" smtClean="0"/>
              <a:t> Measuring cylinder (1cm</a:t>
            </a:r>
            <a:r>
              <a:rPr lang="en-GB" baseline="30000" dirty="0" smtClean="0"/>
              <a:t>3</a:t>
            </a:r>
            <a:r>
              <a:rPr lang="en-GB" dirty="0" smtClean="0"/>
              <a:t> divisions): </a:t>
            </a:r>
          </a:p>
          <a:p>
            <a:pPr>
              <a:buNone/>
            </a:pPr>
            <a:endParaRPr lang="en-GB" baseline="30000" dirty="0" smtClean="0"/>
          </a:p>
          <a:p>
            <a:pPr>
              <a:buNone/>
            </a:pPr>
            <a:r>
              <a:rPr lang="en-GB" dirty="0" smtClean="0"/>
              <a:t>Grade A has a maximum error of 0.5cm</a:t>
            </a:r>
            <a:r>
              <a:rPr lang="en-GB" baseline="30000" dirty="0" smtClean="0"/>
              <a:t>3</a:t>
            </a:r>
          </a:p>
          <a:p>
            <a:pPr>
              <a:buNone/>
            </a:pPr>
            <a:r>
              <a:rPr lang="en-GB" dirty="0" smtClean="0"/>
              <a:t>or</a:t>
            </a:r>
          </a:p>
          <a:p>
            <a:pPr>
              <a:buNone/>
            </a:pPr>
            <a:r>
              <a:rPr lang="en-GB" dirty="0" smtClean="0"/>
              <a:t>Grade B has a maximum error of 1cm</a:t>
            </a:r>
            <a:r>
              <a:rPr lang="en-GB" baseline="30000" dirty="0" smtClean="0"/>
              <a:t>3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Maximum errors in measurements: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G</a:t>
            </a:r>
            <a:r>
              <a:rPr lang="en-GB" dirty="0" smtClean="0"/>
              <a:t>lass wear without divisions:  Use the accuracy grade on that piece of apparatus (it is usually written on the apparatus):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Grade B 250cm</a:t>
            </a:r>
            <a:r>
              <a:rPr lang="en-GB" baseline="30000" dirty="0" smtClean="0"/>
              <a:t>3</a:t>
            </a:r>
            <a:r>
              <a:rPr lang="en-GB" dirty="0" smtClean="0"/>
              <a:t> volumetric flask has a maximum error of 0.2cm</a:t>
            </a:r>
            <a:r>
              <a:rPr lang="en-GB" baseline="30000" dirty="0" smtClean="0"/>
              <a:t>3</a:t>
            </a:r>
          </a:p>
          <a:p>
            <a:pPr>
              <a:buNone/>
            </a:pPr>
            <a:endParaRPr lang="en-GB" baseline="30000" dirty="0"/>
          </a:p>
          <a:p>
            <a:pPr>
              <a:buNone/>
            </a:pPr>
            <a:r>
              <a:rPr lang="en-GB" dirty="0" smtClean="0"/>
              <a:t>Grade B 25cm</a:t>
            </a:r>
            <a:r>
              <a:rPr lang="en-GB" baseline="30000" dirty="0" smtClean="0"/>
              <a:t>3</a:t>
            </a:r>
            <a:r>
              <a:rPr lang="en-GB" dirty="0" smtClean="0"/>
              <a:t> pipette has a maximum error of 0.06cm</a:t>
            </a:r>
            <a:r>
              <a:rPr lang="en-GB" baseline="30000" dirty="0" smtClean="0"/>
              <a:t>3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% Error: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The maximum error(s) are usually converted to a % error.</a:t>
            </a:r>
          </a:p>
          <a:p>
            <a:r>
              <a:rPr lang="en-GB" dirty="0" smtClean="0"/>
              <a:t>This gives you an % error value for your final answer / calculation.</a:t>
            </a:r>
          </a:p>
          <a:p>
            <a:r>
              <a:rPr lang="en-GB" dirty="0" smtClean="0"/>
              <a:t>The % error depends on the grade of apparatus used, amounts used and how many decimal places the measuring equipment is accurate to.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% Error: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This is calculated by:</a:t>
            </a:r>
          </a:p>
          <a:p>
            <a:endParaRPr lang="en-GB" dirty="0"/>
          </a:p>
          <a:p>
            <a:pPr>
              <a:buNone/>
            </a:pPr>
            <a:r>
              <a:rPr lang="en-GB" dirty="0" smtClean="0"/>
              <a:t>% error  =   </a:t>
            </a:r>
            <a:r>
              <a:rPr lang="en-GB" u="sng" dirty="0" smtClean="0"/>
              <a:t>Maximum error</a:t>
            </a:r>
            <a:r>
              <a:rPr lang="en-GB" dirty="0" smtClean="0"/>
              <a:t>    x    100</a:t>
            </a:r>
          </a:p>
          <a:p>
            <a:pPr>
              <a:buNone/>
            </a:pPr>
            <a:r>
              <a:rPr lang="en-GB" dirty="0"/>
              <a:t> </a:t>
            </a:r>
            <a:r>
              <a:rPr lang="en-GB" dirty="0" smtClean="0"/>
              <a:t>                     Quantity used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% Error: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As an example a 2dp balance has a reading of 2.56g</a:t>
            </a:r>
          </a:p>
          <a:p>
            <a:endParaRPr lang="en-GB" dirty="0"/>
          </a:p>
          <a:p>
            <a:pPr>
              <a:buNone/>
            </a:pPr>
            <a:r>
              <a:rPr lang="en-GB" dirty="0" smtClean="0"/>
              <a:t>% error  =   </a:t>
            </a:r>
            <a:r>
              <a:rPr lang="en-GB" u="sng" dirty="0" smtClean="0"/>
              <a:t>0.005</a:t>
            </a:r>
            <a:r>
              <a:rPr lang="en-GB" dirty="0" smtClean="0"/>
              <a:t>    x    100</a:t>
            </a:r>
          </a:p>
          <a:p>
            <a:pPr>
              <a:buNone/>
            </a:pPr>
            <a:r>
              <a:rPr lang="en-GB" dirty="0"/>
              <a:t> </a:t>
            </a:r>
            <a:r>
              <a:rPr lang="en-GB" dirty="0" smtClean="0"/>
              <a:t>                    2.56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% error  =   0.2%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% Error: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857784"/>
          </a:xfrm>
        </p:spPr>
        <p:txBody>
          <a:bodyPr>
            <a:normAutofit/>
          </a:bodyPr>
          <a:lstStyle/>
          <a:p>
            <a:r>
              <a:rPr lang="en-GB" dirty="0" smtClean="0"/>
              <a:t>Have a go at these:</a:t>
            </a:r>
          </a:p>
          <a:p>
            <a:pPr marL="514350" indent="-514350">
              <a:buAutoNum type="arabicParenR"/>
            </a:pPr>
            <a:r>
              <a:rPr lang="en-GB" dirty="0" smtClean="0"/>
              <a:t>A 4dp balance = 2.2500g</a:t>
            </a:r>
          </a:p>
          <a:p>
            <a:pPr marL="514350" indent="-514350">
              <a:buAutoNum type="arabicParenR"/>
            </a:pPr>
            <a:r>
              <a:rPr lang="en-GB" dirty="0" smtClean="0"/>
              <a:t>A 2dp balance = 2.25g</a:t>
            </a:r>
          </a:p>
          <a:p>
            <a:pPr marL="514350" indent="-514350">
              <a:buAutoNum type="arabicParenR"/>
            </a:pPr>
            <a:r>
              <a:rPr lang="en-GB" dirty="0" smtClean="0"/>
              <a:t>A 2dp balance = 4.50g</a:t>
            </a:r>
          </a:p>
          <a:p>
            <a:pPr marL="514350" indent="-514350">
              <a:buAutoNum type="arabicParenR"/>
            </a:pPr>
            <a:r>
              <a:rPr lang="en-GB" dirty="0" smtClean="0"/>
              <a:t>A digital thermometer = 34.7</a:t>
            </a:r>
            <a:r>
              <a:rPr lang="en-GB" baseline="30000" dirty="0" smtClean="0"/>
              <a:t>o</a:t>
            </a:r>
            <a:r>
              <a:rPr lang="en-GB" dirty="0" smtClean="0"/>
              <a:t>C</a:t>
            </a:r>
          </a:p>
          <a:p>
            <a:pPr marL="514350" indent="-514350">
              <a:buAutoNum type="arabicParenR"/>
            </a:pPr>
            <a:r>
              <a:rPr lang="en-GB" dirty="0" smtClean="0"/>
              <a:t>A grade A measuring cylinder = 40cm</a:t>
            </a:r>
            <a:r>
              <a:rPr lang="en-GB" baseline="30000" dirty="0" smtClean="0"/>
              <a:t>3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en-GB" dirty="0" smtClean="0"/>
              <a:t>A grade A measuring cylinder = 80cm</a:t>
            </a:r>
            <a:r>
              <a:rPr lang="en-GB" baseline="30000" dirty="0" smtClean="0"/>
              <a:t>3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en-GB" dirty="0" smtClean="0"/>
              <a:t>A grade B measuring cylinder = 40cm</a:t>
            </a:r>
            <a:r>
              <a:rPr lang="en-GB" baseline="30000" dirty="0" smtClean="0"/>
              <a:t>3</a:t>
            </a:r>
          </a:p>
          <a:p>
            <a:pPr marL="514350" indent="-514350">
              <a:buAutoNum type="arabicParenR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918</Words>
  <Application>Microsoft Office PowerPoint</Application>
  <PresentationFormat>On-screen Show (4:3)</PresentationFormat>
  <Paragraphs>135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Measurements, maximum errors, % errors, significant figures and decimal places:</vt:lpstr>
      <vt:lpstr>Accuracy</vt:lpstr>
      <vt:lpstr>Maximum errors in measurements:</vt:lpstr>
      <vt:lpstr>Maximum errors in measurements:</vt:lpstr>
      <vt:lpstr>Maximum errors in measurements:</vt:lpstr>
      <vt:lpstr>% Error:</vt:lpstr>
      <vt:lpstr>% Error:</vt:lpstr>
      <vt:lpstr>% Error:</vt:lpstr>
      <vt:lpstr>% Error:</vt:lpstr>
      <vt:lpstr>Multiple errors:</vt:lpstr>
      <vt:lpstr>Multiple errors:</vt:lpstr>
      <vt:lpstr>Mean titres</vt:lpstr>
      <vt:lpstr>Significant figures:</vt:lpstr>
      <vt:lpstr>Procedural errors:</vt:lpstr>
    </vt:vector>
  </TitlesOfParts>
  <Company>Horsforth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Measurements, errors significant figures and decimal places:</dc:title>
  <dc:creator>Horsforth School</dc:creator>
  <cp:lastModifiedBy>humemj</cp:lastModifiedBy>
  <cp:revision>15</cp:revision>
  <dcterms:created xsi:type="dcterms:W3CDTF">2009-09-06T10:05:29Z</dcterms:created>
  <dcterms:modified xsi:type="dcterms:W3CDTF">2011-10-06T07:28:46Z</dcterms:modified>
</cp:coreProperties>
</file>