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726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476A61-7B5A-4855-B69B-D393E9F50981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8C870-38CA-487D-8891-0CD811F1336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678BE-69D2-44ED-9F6A-1B70247BABE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54FCA6-99DD-4306-BF6D-618A5625C93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871B87-3985-4013-81DC-F59D5D52784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376FFE-9989-4FF9-BC34-AEA71E17D46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A63FC8-8664-49F7-B06F-6BA1D8A3779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03F40-292C-4E30-8ABE-979806E15CC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71788-F95C-4BD3-BD4A-1478DA994A1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C60182-4A51-4C18-9952-2828EDE4BA4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74171-83D5-4E27-AB27-C53B91B32F7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892DAE2-D9B7-4A46-8464-02868D24673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reeform 2"/>
          <p:cNvSpPr>
            <a:spLocks/>
          </p:cNvSpPr>
          <p:nvPr/>
        </p:nvSpPr>
        <p:spPr bwMode="auto">
          <a:xfrm>
            <a:off x="5003800" y="4292600"/>
            <a:ext cx="1295400" cy="301625"/>
          </a:xfrm>
          <a:custGeom>
            <a:avLst/>
            <a:gdLst/>
            <a:ahLst/>
            <a:cxnLst>
              <a:cxn ang="0">
                <a:pos x="816" y="8"/>
              </a:cxn>
              <a:cxn ang="0">
                <a:pos x="544" y="190"/>
              </a:cxn>
              <a:cxn ang="0">
                <a:pos x="227" y="8"/>
              </a:cxn>
              <a:cxn ang="0">
                <a:pos x="0" y="144"/>
              </a:cxn>
            </a:cxnLst>
            <a:rect l="0" t="0" r="r" b="b"/>
            <a:pathLst>
              <a:path w="816" h="190">
                <a:moveTo>
                  <a:pt x="816" y="8"/>
                </a:moveTo>
                <a:cubicBezTo>
                  <a:pt x="729" y="99"/>
                  <a:pt x="642" y="190"/>
                  <a:pt x="544" y="190"/>
                </a:cubicBezTo>
                <a:cubicBezTo>
                  <a:pt x="446" y="190"/>
                  <a:pt x="318" y="16"/>
                  <a:pt x="227" y="8"/>
                </a:cubicBezTo>
                <a:cubicBezTo>
                  <a:pt x="136" y="0"/>
                  <a:pt x="68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 rot="1808132">
            <a:off x="755650" y="3860800"/>
            <a:ext cx="719138" cy="73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3203575" y="1052513"/>
            <a:ext cx="1655763" cy="1584325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73" name="Freeform 5"/>
          <p:cNvSpPr>
            <a:spLocks/>
          </p:cNvSpPr>
          <p:nvPr/>
        </p:nvSpPr>
        <p:spPr bwMode="auto">
          <a:xfrm>
            <a:off x="1763713" y="1412875"/>
            <a:ext cx="4679950" cy="2447925"/>
          </a:xfrm>
          <a:custGeom>
            <a:avLst/>
            <a:gdLst/>
            <a:ahLst/>
            <a:cxnLst>
              <a:cxn ang="0">
                <a:pos x="0" y="1542"/>
              </a:cxn>
              <a:cxn ang="0">
                <a:pos x="1451" y="0"/>
              </a:cxn>
              <a:cxn ang="0">
                <a:pos x="2948" y="1542"/>
              </a:cxn>
            </a:cxnLst>
            <a:rect l="0" t="0" r="r" b="b"/>
            <a:pathLst>
              <a:path w="2948" h="1542">
                <a:moveTo>
                  <a:pt x="0" y="1542"/>
                </a:moveTo>
                <a:cubicBezTo>
                  <a:pt x="480" y="771"/>
                  <a:pt x="960" y="0"/>
                  <a:pt x="1451" y="0"/>
                </a:cubicBezTo>
                <a:cubicBezTo>
                  <a:pt x="1942" y="0"/>
                  <a:pt x="2445" y="771"/>
                  <a:pt x="2948" y="154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7174" name="Freeform 6"/>
          <p:cNvSpPr>
            <a:spLocks/>
          </p:cNvSpPr>
          <p:nvPr/>
        </p:nvSpPr>
        <p:spPr bwMode="auto">
          <a:xfrm>
            <a:off x="1979613" y="1989138"/>
            <a:ext cx="4319587" cy="2519362"/>
          </a:xfrm>
          <a:custGeom>
            <a:avLst/>
            <a:gdLst/>
            <a:ahLst/>
            <a:cxnLst>
              <a:cxn ang="0">
                <a:pos x="0" y="1542"/>
              </a:cxn>
              <a:cxn ang="0">
                <a:pos x="1451" y="0"/>
              </a:cxn>
              <a:cxn ang="0">
                <a:pos x="2948" y="1542"/>
              </a:cxn>
            </a:cxnLst>
            <a:rect l="0" t="0" r="r" b="b"/>
            <a:pathLst>
              <a:path w="2948" h="1542">
                <a:moveTo>
                  <a:pt x="0" y="1542"/>
                </a:moveTo>
                <a:cubicBezTo>
                  <a:pt x="480" y="771"/>
                  <a:pt x="960" y="0"/>
                  <a:pt x="1451" y="0"/>
                </a:cubicBezTo>
                <a:cubicBezTo>
                  <a:pt x="1942" y="0"/>
                  <a:pt x="2445" y="771"/>
                  <a:pt x="2948" y="154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 rot="1897150">
            <a:off x="1408113" y="3840163"/>
            <a:ext cx="936625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 rot="-2029256">
            <a:off x="5940425" y="3860800"/>
            <a:ext cx="936625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 rot="-2029256">
            <a:off x="6227763" y="4076700"/>
            <a:ext cx="431800" cy="215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 rot="1897150">
            <a:off x="1763713" y="3789363"/>
            <a:ext cx="215900" cy="71437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 rot="1897150">
            <a:off x="2124075" y="4005263"/>
            <a:ext cx="2159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grpSp>
        <p:nvGrpSpPr>
          <p:cNvPr id="7180" name="Group 12"/>
          <p:cNvGrpSpPr>
            <a:grpSpLocks/>
          </p:cNvGrpSpPr>
          <p:nvPr/>
        </p:nvGrpSpPr>
        <p:grpSpPr bwMode="auto">
          <a:xfrm rot="1754324">
            <a:off x="1619250" y="4292600"/>
            <a:ext cx="153988" cy="503238"/>
            <a:chOff x="424" y="1026"/>
            <a:chExt cx="188" cy="544"/>
          </a:xfrm>
        </p:grpSpPr>
        <p:sp>
          <p:nvSpPr>
            <p:cNvPr id="7181" name="Freeform 13"/>
            <p:cNvSpPr>
              <a:spLocks/>
            </p:cNvSpPr>
            <p:nvPr/>
          </p:nvSpPr>
          <p:spPr bwMode="auto">
            <a:xfrm>
              <a:off x="424" y="1026"/>
              <a:ext cx="188" cy="181"/>
            </a:xfrm>
            <a:custGeom>
              <a:avLst/>
              <a:gdLst/>
              <a:ahLst/>
              <a:cxnLst>
                <a:cxn ang="0">
                  <a:pos x="7" y="181"/>
                </a:cxn>
                <a:cxn ang="0">
                  <a:pos x="7" y="0"/>
                </a:cxn>
                <a:cxn ang="0">
                  <a:pos x="52" y="181"/>
                </a:cxn>
                <a:cxn ang="0">
                  <a:pos x="52" y="0"/>
                </a:cxn>
                <a:cxn ang="0">
                  <a:pos x="97" y="181"/>
                </a:cxn>
                <a:cxn ang="0">
                  <a:pos x="97" y="0"/>
                </a:cxn>
                <a:cxn ang="0">
                  <a:pos x="143" y="181"/>
                </a:cxn>
                <a:cxn ang="0">
                  <a:pos x="143" y="0"/>
                </a:cxn>
                <a:cxn ang="0">
                  <a:pos x="188" y="181"/>
                </a:cxn>
              </a:cxnLst>
              <a:rect l="0" t="0" r="r" b="b"/>
              <a:pathLst>
                <a:path w="188" h="181">
                  <a:moveTo>
                    <a:pt x="7" y="181"/>
                  </a:moveTo>
                  <a:cubicBezTo>
                    <a:pt x="3" y="90"/>
                    <a:pt x="0" y="0"/>
                    <a:pt x="7" y="0"/>
                  </a:cubicBezTo>
                  <a:cubicBezTo>
                    <a:pt x="14" y="0"/>
                    <a:pt x="45" y="181"/>
                    <a:pt x="52" y="181"/>
                  </a:cubicBezTo>
                  <a:cubicBezTo>
                    <a:pt x="59" y="181"/>
                    <a:pt x="45" y="0"/>
                    <a:pt x="52" y="0"/>
                  </a:cubicBezTo>
                  <a:cubicBezTo>
                    <a:pt x="59" y="0"/>
                    <a:pt x="90" y="181"/>
                    <a:pt x="97" y="181"/>
                  </a:cubicBezTo>
                  <a:cubicBezTo>
                    <a:pt x="104" y="181"/>
                    <a:pt x="89" y="0"/>
                    <a:pt x="97" y="0"/>
                  </a:cubicBezTo>
                  <a:cubicBezTo>
                    <a:pt x="105" y="0"/>
                    <a:pt x="135" y="181"/>
                    <a:pt x="143" y="181"/>
                  </a:cubicBezTo>
                  <a:cubicBezTo>
                    <a:pt x="151" y="181"/>
                    <a:pt x="136" y="0"/>
                    <a:pt x="143" y="0"/>
                  </a:cubicBezTo>
                  <a:cubicBezTo>
                    <a:pt x="150" y="0"/>
                    <a:pt x="169" y="90"/>
                    <a:pt x="188" y="181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7182" name="Line 14"/>
            <p:cNvSpPr>
              <a:spLocks noChangeShapeType="1"/>
            </p:cNvSpPr>
            <p:nvPr/>
          </p:nvSpPr>
          <p:spPr bwMode="auto">
            <a:xfrm>
              <a:off x="431" y="1207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7183" name="Line 15"/>
            <p:cNvSpPr>
              <a:spLocks noChangeShapeType="1"/>
            </p:cNvSpPr>
            <p:nvPr/>
          </p:nvSpPr>
          <p:spPr bwMode="auto">
            <a:xfrm>
              <a:off x="612" y="1207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184" name="Text Box 16"/>
          <p:cNvSpPr txBox="1">
            <a:spLocks noChangeArrowheads="1"/>
          </p:cNvSpPr>
          <p:nvPr/>
        </p:nvSpPr>
        <p:spPr bwMode="auto">
          <a:xfrm rot="1789492">
            <a:off x="611188" y="3500438"/>
            <a:ext cx="86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Sample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 rot="1689667">
            <a:off x="971550" y="4724400"/>
            <a:ext cx="1150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Ionisation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 rot="1833358">
            <a:off x="2195513" y="4005263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Acceleration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3563938" y="2276475"/>
            <a:ext cx="1008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Deflection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4500563" y="4508500"/>
            <a:ext cx="1008062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Detection</a:t>
            </a:r>
          </a:p>
        </p:txBody>
      </p:sp>
      <p:sp>
        <p:nvSpPr>
          <p:cNvPr id="7189" name="Oval 21"/>
          <p:cNvSpPr>
            <a:spLocks noChangeArrowheads="1"/>
          </p:cNvSpPr>
          <p:nvPr/>
        </p:nvSpPr>
        <p:spPr bwMode="auto">
          <a:xfrm>
            <a:off x="2051050" y="3860800"/>
            <a:ext cx="71438" cy="730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5.E-6 2.96296E-6 C 0.07553 -0.15463 0.15105 -0.3088 0.21077 -0.33033 C 0.27049 -0.35185 0.31441 -0.24074 0.35851 -0.1294 " pathEditMode="relative" rAng="0" ptsTypes="aaA">
                                      <p:cBhvr>
                                        <p:cTn id="10" dur="20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" y="-1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9" grpId="0" animBg="1"/>
      <p:bldP spid="7189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>
            <a:off x="5003800" y="4292600"/>
            <a:ext cx="1295400" cy="301625"/>
          </a:xfrm>
          <a:custGeom>
            <a:avLst/>
            <a:gdLst/>
            <a:ahLst/>
            <a:cxnLst>
              <a:cxn ang="0">
                <a:pos x="816" y="8"/>
              </a:cxn>
              <a:cxn ang="0">
                <a:pos x="544" y="190"/>
              </a:cxn>
              <a:cxn ang="0">
                <a:pos x="227" y="8"/>
              </a:cxn>
              <a:cxn ang="0">
                <a:pos x="0" y="144"/>
              </a:cxn>
            </a:cxnLst>
            <a:rect l="0" t="0" r="r" b="b"/>
            <a:pathLst>
              <a:path w="816" h="190">
                <a:moveTo>
                  <a:pt x="816" y="8"/>
                </a:moveTo>
                <a:cubicBezTo>
                  <a:pt x="729" y="99"/>
                  <a:pt x="642" y="190"/>
                  <a:pt x="544" y="190"/>
                </a:cubicBezTo>
                <a:cubicBezTo>
                  <a:pt x="446" y="190"/>
                  <a:pt x="318" y="16"/>
                  <a:pt x="227" y="8"/>
                </a:cubicBezTo>
                <a:cubicBezTo>
                  <a:pt x="136" y="0"/>
                  <a:pt x="68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 rot="1808132">
            <a:off x="755650" y="3860800"/>
            <a:ext cx="719138" cy="73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3203575" y="1052513"/>
            <a:ext cx="1655763" cy="1584325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101" name="Freeform 5"/>
          <p:cNvSpPr>
            <a:spLocks/>
          </p:cNvSpPr>
          <p:nvPr/>
        </p:nvSpPr>
        <p:spPr bwMode="auto">
          <a:xfrm>
            <a:off x="1763713" y="1412875"/>
            <a:ext cx="4679950" cy="2447925"/>
          </a:xfrm>
          <a:custGeom>
            <a:avLst/>
            <a:gdLst/>
            <a:ahLst/>
            <a:cxnLst>
              <a:cxn ang="0">
                <a:pos x="0" y="1542"/>
              </a:cxn>
              <a:cxn ang="0">
                <a:pos x="1451" y="0"/>
              </a:cxn>
              <a:cxn ang="0">
                <a:pos x="2948" y="1542"/>
              </a:cxn>
            </a:cxnLst>
            <a:rect l="0" t="0" r="r" b="b"/>
            <a:pathLst>
              <a:path w="2948" h="1542">
                <a:moveTo>
                  <a:pt x="0" y="1542"/>
                </a:moveTo>
                <a:cubicBezTo>
                  <a:pt x="480" y="771"/>
                  <a:pt x="960" y="0"/>
                  <a:pt x="1451" y="0"/>
                </a:cubicBezTo>
                <a:cubicBezTo>
                  <a:pt x="1942" y="0"/>
                  <a:pt x="2445" y="771"/>
                  <a:pt x="2948" y="154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102" name="Freeform 6"/>
          <p:cNvSpPr>
            <a:spLocks/>
          </p:cNvSpPr>
          <p:nvPr/>
        </p:nvSpPr>
        <p:spPr bwMode="auto">
          <a:xfrm>
            <a:off x="1979613" y="1989138"/>
            <a:ext cx="4319587" cy="2519362"/>
          </a:xfrm>
          <a:custGeom>
            <a:avLst/>
            <a:gdLst/>
            <a:ahLst/>
            <a:cxnLst>
              <a:cxn ang="0">
                <a:pos x="0" y="1542"/>
              </a:cxn>
              <a:cxn ang="0">
                <a:pos x="1451" y="0"/>
              </a:cxn>
              <a:cxn ang="0">
                <a:pos x="2948" y="1542"/>
              </a:cxn>
            </a:cxnLst>
            <a:rect l="0" t="0" r="r" b="b"/>
            <a:pathLst>
              <a:path w="2948" h="1542">
                <a:moveTo>
                  <a:pt x="0" y="1542"/>
                </a:moveTo>
                <a:cubicBezTo>
                  <a:pt x="480" y="771"/>
                  <a:pt x="960" y="0"/>
                  <a:pt x="1451" y="0"/>
                </a:cubicBezTo>
                <a:cubicBezTo>
                  <a:pt x="1942" y="0"/>
                  <a:pt x="2445" y="771"/>
                  <a:pt x="2948" y="154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 rot="1897150">
            <a:off x="1408113" y="3840163"/>
            <a:ext cx="936625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 rot="-2029256">
            <a:off x="5940425" y="3860800"/>
            <a:ext cx="936625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 rot="-2029256">
            <a:off x="6227763" y="4076700"/>
            <a:ext cx="431800" cy="215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 rot="1897150">
            <a:off x="1763713" y="3789363"/>
            <a:ext cx="215900" cy="71437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 rot="1897150">
            <a:off x="2124075" y="4005263"/>
            <a:ext cx="2159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grpSp>
        <p:nvGrpSpPr>
          <p:cNvPr id="4108" name="Group 12"/>
          <p:cNvGrpSpPr>
            <a:grpSpLocks/>
          </p:cNvGrpSpPr>
          <p:nvPr/>
        </p:nvGrpSpPr>
        <p:grpSpPr bwMode="auto">
          <a:xfrm rot="1754324">
            <a:off x="1619250" y="4292600"/>
            <a:ext cx="153988" cy="503238"/>
            <a:chOff x="424" y="1026"/>
            <a:chExt cx="188" cy="544"/>
          </a:xfrm>
        </p:grpSpPr>
        <p:sp>
          <p:nvSpPr>
            <p:cNvPr id="4109" name="Freeform 13"/>
            <p:cNvSpPr>
              <a:spLocks/>
            </p:cNvSpPr>
            <p:nvPr/>
          </p:nvSpPr>
          <p:spPr bwMode="auto">
            <a:xfrm>
              <a:off x="424" y="1026"/>
              <a:ext cx="188" cy="181"/>
            </a:xfrm>
            <a:custGeom>
              <a:avLst/>
              <a:gdLst/>
              <a:ahLst/>
              <a:cxnLst>
                <a:cxn ang="0">
                  <a:pos x="7" y="181"/>
                </a:cxn>
                <a:cxn ang="0">
                  <a:pos x="7" y="0"/>
                </a:cxn>
                <a:cxn ang="0">
                  <a:pos x="52" y="181"/>
                </a:cxn>
                <a:cxn ang="0">
                  <a:pos x="52" y="0"/>
                </a:cxn>
                <a:cxn ang="0">
                  <a:pos x="97" y="181"/>
                </a:cxn>
                <a:cxn ang="0">
                  <a:pos x="97" y="0"/>
                </a:cxn>
                <a:cxn ang="0">
                  <a:pos x="143" y="181"/>
                </a:cxn>
                <a:cxn ang="0">
                  <a:pos x="143" y="0"/>
                </a:cxn>
                <a:cxn ang="0">
                  <a:pos x="188" y="181"/>
                </a:cxn>
              </a:cxnLst>
              <a:rect l="0" t="0" r="r" b="b"/>
              <a:pathLst>
                <a:path w="188" h="181">
                  <a:moveTo>
                    <a:pt x="7" y="181"/>
                  </a:moveTo>
                  <a:cubicBezTo>
                    <a:pt x="3" y="90"/>
                    <a:pt x="0" y="0"/>
                    <a:pt x="7" y="0"/>
                  </a:cubicBezTo>
                  <a:cubicBezTo>
                    <a:pt x="14" y="0"/>
                    <a:pt x="45" y="181"/>
                    <a:pt x="52" y="181"/>
                  </a:cubicBezTo>
                  <a:cubicBezTo>
                    <a:pt x="59" y="181"/>
                    <a:pt x="45" y="0"/>
                    <a:pt x="52" y="0"/>
                  </a:cubicBezTo>
                  <a:cubicBezTo>
                    <a:pt x="59" y="0"/>
                    <a:pt x="90" y="181"/>
                    <a:pt x="97" y="181"/>
                  </a:cubicBezTo>
                  <a:cubicBezTo>
                    <a:pt x="104" y="181"/>
                    <a:pt x="89" y="0"/>
                    <a:pt x="97" y="0"/>
                  </a:cubicBezTo>
                  <a:cubicBezTo>
                    <a:pt x="105" y="0"/>
                    <a:pt x="135" y="181"/>
                    <a:pt x="143" y="181"/>
                  </a:cubicBezTo>
                  <a:cubicBezTo>
                    <a:pt x="151" y="181"/>
                    <a:pt x="136" y="0"/>
                    <a:pt x="143" y="0"/>
                  </a:cubicBezTo>
                  <a:cubicBezTo>
                    <a:pt x="150" y="0"/>
                    <a:pt x="169" y="90"/>
                    <a:pt x="188" y="181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110" name="Line 14"/>
            <p:cNvSpPr>
              <a:spLocks noChangeShapeType="1"/>
            </p:cNvSpPr>
            <p:nvPr/>
          </p:nvSpPr>
          <p:spPr bwMode="auto">
            <a:xfrm>
              <a:off x="431" y="1207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4111" name="Line 15"/>
            <p:cNvSpPr>
              <a:spLocks noChangeShapeType="1"/>
            </p:cNvSpPr>
            <p:nvPr/>
          </p:nvSpPr>
          <p:spPr bwMode="auto">
            <a:xfrm>
              <a:off x="612" y="1207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4112" name="Text Box 16"/>
          <p:cNvSpPr txBox="1">
            <a:spLocks noChangeArrowheads="1"/>
          </p:cNvSpPr>
          <p:nvPr/>
        </p:nvSpPr>
        <p:spPr bwMode="auto">
          <a:xfrm rot="1789492">
            <a:off x="611188" y="3500438"/>
            <a:ext cx="86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Sample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 rot="1689667">
            <a:off x="971550" y="4724400"/>
            <a:ext cx="1150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Ionisation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 rot="1833358">
            <a:off x="2195513" y="4005263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Acceleration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3563938" y="2276475"/>
            <a:ext cx="1008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Deflection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4500563" y="4508500"/>
            <a:ext cx="1008062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Detection</a:t>
            </a:r>
          </a:p>
        </p:txBody>
      </p:sp>
      <p:sp>
        <p:nvSpPr>
          <p:cNvPr id="4117" name="Oval 21"/>
          <p:cNvSpPr>
            <a:spLocks noChangeArrowheads="1"/>
          </p:cNvSpPr>
          <p:nvPr/>
        </p:nvSpPr>
        <p:spPr bwMode="auto">
          <a:xfrm>
            <a:off x="2051050" y="3860800"/>
            <a:ext cx="71438" cy="730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5.E-6 2.96296E-6 C 0.05139 -0.11528 0.10296 -0.23033 0.15365 -0.28148 C 0.20417 -0.33264 0.25365 -0.32014 0.3033 -0.30741 " pathEditMode="relative" rAng="0" ptsTypes="aaA">
                                      <p:cBhvr>
                                        <p:cTn id="10" dur="2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-1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7" grpId="0" animBg="1"/>
      <p:bldP spid="4117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2"/>
          <p:cNvSpPr>
            <a:spLocks/>
          </p:cNvSpPr>
          <p:nvPr/>
        </p:nvSpPr>
        <p:spPr bwMode="auto">
          <a:xfrm>
            <a:off x="5003800" y="4292600"/>
            <a:ext cx="1295400" cy="301625"/>
          </a:xfrm>
          <a:custGeom>
            <a:avLst/>
            <a:gdLst/>
            <a:ahLst/>
            <a:cxnLst>
              <a:cxn ang="0">
                <a:pos x="816" y="8"/>
              </a:cxn>
              <a:cxn ang="0">
                <a:pos x="544" y="190"/>
              </a:cxn>
              <a:cxn ang="0">
                <a:pos x="227" y="8"/>
              </a:cxn>
              <a:cxn ang="0">
                <a:pos x="0" y="144"/>
              </a:cxn>
            </a:cxnLst>
            <a:rect l="0" t="0" r="r" b="b"/>
            <a:pathLst>
              <a:path w="816" h="190">
                <a:moveTo>
                  <a:pt x="816" y="8"/>
                </a:moveTo>
                <a:cubicBezTo>
                  <a:pt x="729" y="99"/>
                  <a:pt x="642" y="190"/>
                  <a:pt x="544" y="190"/>
                </a:cubicBezTo>
                <a:cubicBezTo>
                  <a:pt x="446" y="190"/>
                  <a:pt x="318" y="16"/>
                  <a:pt x="227" y="8"/>
                </a:cubicBezTo>
                <a:cubicBezTo>
                  <a:pt x="136" y="0"/>
                  <a:pt x="68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 rot="1808132">
            <a:off x="755650" y="3860800"/>
            <a:ext cx="719138" cy="73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3203575" y="1052513"/>
            <a:ext cx="1655763" cy="1584325"/>
          </a:xfrm>
          <a:prstGeom prst="octagon">
            <a:avLst>
              <a:gd name="adj" fmla="val 292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197" name="Freeform 5"/>
          <p:cNvSpPr>
            <a:spLocks/>
          </p:cNvSpPr>
          <p:nvPr/>
        </p:nvSpPr>
        <p:spPr bwMode="auto">
          <a:xfrm>
            <a:off x="1763713" y="1412875"/>
            <a:ext cx="4679950" cy="2447925"/>
          </a:xfrm>
          <a:custGeom>
            <a:avLst/>
            <a:gdLst/>
            <a:ahLst/>
            <a:cxnLst>
              <a:cxn ang="0">
                <a:pos x="0" y="1542"/>
              </a:cxn>
              <a:cxn ang="0">
                <a:pos x="1451" y="0"/>
              </a:cxn>
              <a:cxn ang="0">
                <a:pos x="2948" y="1542"/>
              </a:cxn>
            </a:cxnLst>
            <a:rect l="0" t="0" r="r" b="b"/>
            <a:pathLst>
              <a:path w="2948" h="1542">
                <a:moveTo>
                  <a:pt x="0" y="1542"/>
                </a:moveTo>
                <a:cubicBezTo>
                  <a:pt x="480" y="771"/>
                  <a:pt x="960" y="0"/>
                  <a:pt x="1451" y="0"/>
                </a:cubicBezTo>
                <a:cubicBezTo>
                  <a:pt x="1942" y="0"/>
                  <a:pt x="2445" y="771"/>
                  <a:pt x="2948" y="154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198" name="Freeform 6"/>
          <p:cNvSpPr>
            <a:spLocks/>
          </p:cNvSpPr>
          <p:nvPr/>
        </p:nvSpPr>
        <p:spPr bwMode="auto">
          <a:xfrm>
            <a:off x="1979613" y="1989138"/>
            <a:ext cx="4319587" cy="2519362"/>
          </a:xfrm>
          <a:custGeom>
            <a:avLst/>
            <a:gdLst/>
            <a:ahLst/>
            <a:cxnLst>
              <a:cxn ang="0">
                <a:pos x="0" y="1542"/>
              </a:cxn>
              <a:cxn ang="0">
                <a:pos x="1451" y="0"/>
              </a:cxn>
              <a:cxn ang="0">
                <a:pos x="2948" y="1542"/>
              </a:cxn>
            </a:cxnLst>
            <a:rect l="0" t="0" r="r" b="b"/>
            <a:pathLst>
              <a:path w="2948" h="1542">
                <a:moveTo>
                  <a:pt x="0" y="1542"/>
                </a:moveTo>
                <a:cubicBezTo>
                  <a:pt x="480" y="771"/>
                  <a:pt x="960" y="0"/>
                  <a:pt x="1451" y="0"/>
                </a:cubicBezTo>
                <a:cubicBezTo>
                  <a:pt x="1942" y="0"/>
                  <a:pt x="2445" y="771"/>
                  <a:pt x="2948" y="154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 rot="1897150">
            <a:off x="1408113" y="3840163"/>
            <a:ext cx="936625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 rot="-2029256">
            <a:off x="5940425" y="3860800"/>
            <a:ext cx="936625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 rot="-2029256">
            <a:off x="6227763" y="4076700"/>
            <a:ext cx="431800" cy="215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 rot="1897150">
            <a:off x="1763713" y="3789363"/>
            <a:ext cx="215900" cy="71437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 rot="1897150">
            <a:off x="2124075" y="4005263"/>
            <a:ext cx="2159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grpSp>
        <p:nvGrpSpPr>
          <p:cNvPr id="8204" name="Group 12"/>
          <p:cNvGrpSpPr>
            <a:grpSpLocks/>
          </p:cNvGrpSpPr>
          <p:nvPr/>
        </p:nvGrpSpPr>
        <p:grpSpPr bwMode="auto">
          <a:xfrm rot="1754324">
            <a:off x="1619250" y="4292600"/>
            <a:ext cx="153988" cy="503238"/>
            <a:chOff x="424" y="1026"/>
            <a:chExt cx="188" cy="544"/>
          </a:xfrm>
        </p:grpSpPr>
        <p:sp>
          <p:nvSpPr>
            <p:cNvPr id="8205" name="Freeform 13"/>
            <p:cNvSpPr>
              <a:spLocks/>
            </p:cNvSpPr>
            <p:nvPr/>
          </p:nvSpPr>
          <p:spPr bwMode="auto">
            <a:xfrm>
              <a:off x="424" y="1026"/>
              <a:ext cx="188" cy="181"/>
            </a:xfrm>
            <a:custGeom>
              <a:avLst/>
              <a:gdLst/>
              <a:ahLst/>
              <a:cxnLst>
                <a:cxn ang="0">
                  <a:pos x="7" y="181"/>
                </a:cxn>
                <a:cxn ang="0">
                  <a:pos x="7" y="0"/>
                </a:cxn>
                <a:cxn ang="0">
                  <a:pos x="52" y="181"/>
                </a:cxn>
                <a:cxn ang="0">
                  <a:pos x="52" y="0"/>
                </a:cxn>
                <a:cxn ang="0">
                  <a:pos x="97" y="181"/>
                </a:cxn>
                <a:cxn ang="0">
                  <a:pos x="97" y="0"/>
                </a:cxn>
                <a:cxn ang="0">
                  <a:pos x="143" y="181"/>
                </a:cxn>
                <a:cxn ang="0">
                  <a:pos x="143" y="0"/>
                </a:cxn>
                <a:cxn ang="0">
                  <a:pos x="188" y="181"/>
                </a:cxn>
              </a:cxnLst>
              <a:rect l="0" t="0" r="r" b="b"/>
              <a:pathLst>
                <a:path w="188" h="181">
                  <a:moveTo>
                    <a:pt x="7" y="181"/>
                  </a:moveTo>
                  <a:cubicBezTo>
                    <a:pt x="3" y="90"/>
                    <a:pt x="0" y="0"/>
                    <a:pt x="7" y="0"/>
                  </a:cubicBezTo>
                  <a:cubicBezTo>
                    <a:pt x="14" y="0"/>
                    <a:pt x="45" y="181"/>
                    <a:pt x="52" y="181"/>
                  </a:cubicBezTo>
                  <a:cubicBezTo>
                    <a:pt x="59" y="181"/>
                    <a:pt x="45" y="0"/>
                    <a:pt x="52" y="0"/>
                  </a:cubicBezTo>
                  <a:cubicBezTo>
                    <a:pt x="59" y="0"/>
                    <a:pt x="90" y="181"/>
                    <a:pt x="97" y="181"/>
                  </a:cubicBezTo>
                  <a:cubicBezTo>
                    <a:pt x="104" y="181"/>
                    <a:pt x="89" y="0"/>
                    <a:pt x="97" y="0"/>
                  </a:cubicBezTo>
                  <a:cubicBezTo>
                    <a:pt x="105" y="0"/>
                    <a:pt x="135" y="181"/>
                    <a:pt x="143" y="181"/>
                  </a:cubicBezTo>
                  <a:cubicBezTo>
                    <a:pt x="151" y="181"/>
                    <a:pt x="136" y="0"/>
                    <a:pt x="143" y="0"/>
                  </a:cubicBezTo>
                  <a:cubicBezTo>
                    <a:pt x="150" y="0"/>
                    <a:pt x="169" y="90"/>
                    <a:pt x="188" y="181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>
              <a:off x="431" y="1207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207" name="Line 15"/>
            <p:cNvSpPr>
              <a:spLocks noChangeShapeType="1"/>
            </p:cNvSpPr>
            <p:nvPr/>
          </p:nvSpPr>
          <p:spPr bwMode="auto">
            <a:xfrm>
              <a:off x="612" y="1207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208" name="Text Box 16"/>
          <p:cNvSpPr txBox="1">
            <a:spLocks noChangeArrowheads="1"/>
          </p:cNvSpPr>
          <p:nvPr/>
        </p:nvSpPr>
        <p:spPr bwMode="auto">
          <a:xfrm rot="1789492">
            <a:off x="611188" y="3500438"/>
            <a:ext cx="863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Sample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 rot="1689667">
            <a:off x="971550" y="4724400"/>
            <a:ext cx="1150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Ionisation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 rot="1833358">
            <a:off x="2195513" y="4005263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Acceleration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3563938" y="2276475"/>
            <a:ext cx="10080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Deflection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4500563" y="4508500"/>
            <a:ext cx="1008062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Detection</a:t>
            </a:r>
          </a:p>
        </p:txBody>
      </p:sp>
      <p:sp>
        <p:nvSpPr>
          <p:cNvPr id="8213" name="Oval 21"/>
          <p:cNvSpPr>
            <a:spLocks noChangeArrowheads="1"/>
          </p:cNvSpPr>
          <p:nvPr/>
        </p:nvSpPr>
        <p:spPr bwMode="auto">
          <a:xfrm>
            <a:off x="2051050" y="3860800"/>
            <a:ext cx="71438" cy="730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0" presetClass="path" presetSubtype="0" accel="50000" decel="5000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5.E-6 -0.00047 C 0.0691 -0.16065 0.1382 -0.32037 0.21389 -0.32014 C 0.28959 -0.31991 0.37188 -0.15926 0.45417 0.00185 " pathEditMode="relative" rAng="0" ptsTypes="aaA">
                                      <p:cBhvr>
                                        <p:cTn id="10" dur="2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" y="-1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 animBg="1"/>
      <p:bldP spid="821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2"/>
          <p:cNvSpPr>
            <a:spLocks/>
          </p:cNvSpPr>
          <p:nvPr/>
        </p:nvSpPr>
        <p:spPr bwMode="auto">
          <a:xfrm>
            <a:off x="6667612" y="3498851"/>
            <a:ext cx="1295400" cy="301625"/>
          </a:xfrm>
          <a:custGeom>
            <a:avLst/>
            <a:gdLst/>
            <a:ahLst/>
            <a:cxnLst>
              <a:cxn ang="0">
                <a:pos x="816" y="8"/>
              </a:cxn>
              <a:cxn ang="0">
                <a:pos x="544" y="190"/>
              </a:cxn>
              <a:cxn ang="0">
                <a:pos x="227" y="8"/>
              </a:cxn>
              <a:cxn ang="0">
                <a:pos x="0" y="144"/>
              </a:cxn>
            </a:cxnLst>
            <a:rect l="0" t="0" r="r" b="b"/>
            <a:pathLst>
              <a:path w="816" h="190">
                <a:moveTo>
                  <a:pt x="816" y="8"/>
                </a:moveTo>
                <a:cubicBezTo>
                  <a:pt x="729" y="99"/>
                  <a:pt x="642" y="190"/>
                  <a:pt x="544" y="190"/>
                </a:cubicBezTo>
                <a:cubicBezTo>
                  <a:pt x="446" y="190"/>
                  <a:pt x="318" y="16"/>
                  <a:pt x="227" y="8"/>
                </a:cubicBezTo>
                <a:cubicBezTo>
                  <a:pt x="136" y="0"/>
                  <a:pt x="68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6164375" y="3714751"/>
            <a:ext cx="1008062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Detection</a:t>
            </a:r>
          </a:p>
        </p:txBody>
      </p:sp>
      <p:cxnSp>
        <p:nvCxnSpPr>
          <p:cNvPr id="28" name="Straight Connector 27"/>
          <p:cNvCxnSpPr>
            <a:stCxn id="8202" idx="1"/>
          </p:cNvCxnSpPr>
          <p:nvPr/>
        </p:nvCxnSpPr>
        <p:spPr>
          <a:xfrm rot="5400000" flipH="1" flipV="1">
            <a:off x="4827448" y="173156"/>
            <a:ext cx="9909" cy="537858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4848187" y="816097"/>
            <a:ext cx="9909" cy="537858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0" name="Rectangle 8"/>
          <p:cNvSpPr>
            <a:spLocks noChangeArrowheads="1"/>
          </p:cNvSpPr>
          <p:nvPr/>
        </p:nvSpPr>
        <p:spPr bwMode="auto">
          <a:xfrm rot="16145667">
            <a:off x="7461114" y="2857841"/>
            <a:ext cx="781130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 rot="16145667">
            <a:off x="7631460" y="3110000"/>
            <a:ext cx="431800" cy="215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1390517" y="1676985"/>
            <a:ext cx="83227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/>
              <a:t>Sample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1020839" y="3643313"/>
            <a:ext cx="1150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/>
              <a:t>Ionisation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2235285" y="2571743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/>
              <a:t>Acceleration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 rot="5348780">
            <a:off x="1330957" y="2327553"/>
            <a:ext cx="719138" cy="73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 rot="5437798">
            <a:off x="1385508" y="2830088"/>
            <a:ext cx="936625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 rot="5437798">
            <a:off x="2033972" y="2939629"/>
            <a:ext cx="215900" cy="71437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 rot="5437798">
            <a:off x="2034431" y="3359717"/>
            <a:ext cx="2159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 rot="5294972">
            <a:off x="1358118" y="2943615"/>
            <a:ext cx="153988" cy="503238"/>
            <a:chOff x="424" y="1026"/>
            <a:chExt cx="188" cy="544"/>
          </a:xfrm>
        </p:grpSpPr>
        <p:sp>
          <p:nvSpPr>
            <p:cNvPr id="8205" name="Freeform 13"/>
            <p:cNvSpPr>
              <a:spLocks/>
            </p:cNvSpPr>
            <p:nvPr/>
          </p:nvSpPr>
          <p:spPr bwMode="auto">
            <a:xfrm>
              <a:off x="424" y="1026"/>
              <a:ext cx="188" cy="181"/>
            </a:xfrm>
            <a:custGeom>
              <a:avLst/>
              <a:gdLst/>
              <a:ahLst/>
              <a:cxnLst>
                <a:cxn ang="0">
                  <a:pos x="7" y="181"/>
                </a:cxn>
                <a:cxn ang="0">
                  <a:pos x="7" y="0"/>
                </a:cxn>
                <a:cxn ang="0">
                  <a:pos x="52" y="181"/>
                </a:cxn>
                <a:cxn ang="0">
                  <a:pos x="52" y="0"/>
                </a:cxn>
                <a:cxn ang="0">
                  <a:pos x="97" y="181"/>
                </a:cxn>
                <a:cxn ang="0">
                  <a:pos x="97" y="0"/>
                </a:cxn>
                <a:cxn ang="0">
                  <a:pos x="143" y="181"/>
                </a:cxn>
                <a:cxn ang="0">
                  <a:pos x="143" y="0"/>
                </a:cxn>
                <a:cxn ang="0">
                  <a:pos x="188" y="181"/>
                </a:cxn>
              </a:cxnLst>
              <a:rect l="0" t="0" r="r" b="b"/>
              <a:pathLst>
                <a:path w="188" h="181">
                  <a:moveTo>
                    <a:pt x="7" y="181"/>
                  </a:moveTo>
                  <a:cubicBezTo>
                    <a:pt x="3" y="90"/>
                    <a:pt x="0" y="0"/>
                    <a:pt x="7" y="0"/>
                  </a:cubicBezTo>
                  <a:cubicBezTo>
                    <a:pt x="14" y="0"/>
                    <a:pt x="45" y="181"/>
                    <a:pt x="52" y="181"/>
                  </a:cubicBezTo>
                  <a:cubicBezTo>
                    <a:pt x="59" y="181"/>
                    <a:pt x="45" y="0"/>
                    <a:pt x="52" y="0"/>
                  </a:cubicBezTo>
                  <a:cubicBezTo>
                    <a:pt x="59" y="0"/>
                    <a:pt x="90" y="181"/>
                    <a:pt x="97" y="181"/>
                  </a:cubicBezTo>
                  <a:cubicBezTo>
                    <a:pt x="104" y="181"/>
                    <a:pt x="89" y="0"/>
                    <a:pt x="97" y="0"/>
                  </a:cubicBezTo>
                  <a:cubicBezTo>
                    <a:pt x="105" y="0"/>
                    <a:pt x="135" y="181"/>
                    <a:pt x="143" y="181"/>
                  </a:cubicBezTo>
                  <a:cubicBezTo>
                    <a:pt x="151" y="181"/>
                    <a:pt x="136" y="0"/>
                    <a:pt x="143" y="0"/>
                  </a:cubicBezTo>
                  <a:cubicBezTo>
                    <a:pt x="150" y="0"/>
                    <a:pt x="169" y="90"/>
                    <a:pt x="188" y="181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>
              <a:off x="431" y="1207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207" name="Line 15"/>
            <p:cNvSpPr>
              <a:spLocks noChangeShapeType="1"/>
            </p:cNvSpPr>
            <p:nvPr/>
          </p:nvSpPr>
          <p:spPr bwMode="auto">
            <a:xfrm>
              <a:off x="612" y="1207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213" name="Oval 21"/>
          <p:cNvSpPr>
            <a:spLocks noChangeArrowheads="1"/>
          </p:cNvSpPr>
          <p:nvPr/>
        </p:nvSpPr>
        <p:spPr bwMode="auto">
          <a:xfrm rot="3540648">
            <a:off x="2155035" y="3160428"/>
            <a:ext cx="71438" cy="730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L 0.60868 0.0037 " pathEditMode="relative" rAng="0" ptsTypes="AA">
                                      <p:cBhvr>
                                        <p:cTn id="10" dur="3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 animBg="1"/>
      <p:bldP spid="8213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2"/>
          <p:cNvSpPr>
            <a:spLocks/>
          </p:cNvSpPr>
          <p:nvPr/>
        </p:nvSpPr>
        <p:spPr bwMode="auto">
          <a:xfrm>
            <a:off x="6667612" y="3498851"/>
            <a:ext cx="1295400" cy="301625"/>
          </a:xfrm>
          <a:custGeom>
            <a:avLst/>
            <a:gdLst/>
            <a:ahLst/>
            <a:cxnLst>
              <a:cxn ang="0">
                <a:pos x="816" y="8"/>
              </a:cxn>
              <a:cxn ang="0">
                <a:pos x="544" y="190"/>
              </a:cxn>
              <a:cxn ang="0">
                <a:pos x="227" y="8"/>
              </a:cxn>
              <a:cxn ang="0">
                <a:pos x="0" y="144"/>
              </a:cxn>
            </a:cxnLst>
            <a:rect l="0" t="0" r="r" b="b"/>
            <a:pathLst>
              <a:path w="816" h="190">
                <a:moveTo>
                  <a:pt x="816" y="8"/>
                </a:moveTo>
                <a:cubicBezTo>
                  <a:pt x="729" y="99"/>
                  <a:pt x="642" y="190"/>
                  <a:pt x="544" y="190"/>
                </a:cubicBezTo>
                <a:cubicBezTo>
                  <a:pt x="446" y="190"/>
                  <a:pt x="318" y="16"/>
                  <a:pt x="227" y="8"/>
                </a:cubicBezTo>
                <a:cubicBezTo>
                  <a:pt x="136" y="0"/>
                  <a:pt x="68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6164375" y="3714751"/>
            <a:ext cx="1008062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Detection</a:t>
            </a:r>
          </a:p>
        </p:txBody>
      </p:sp>
      <p:cxnSp>
        <p:nvCxnSpPr>
          <p:cNvPr id="28" name="Straight Connector 27"/>
          <p:cNvCxnSpPr>
            <a:stCxn id="8202" idx="1"/>
          </p:cNvCxnSpPr>
          <p:nvPr/>
        </p:nvCxnSpPr>
        <p:spPr>
          <a:xfrm rot="5400000" flipH="1" flipV="1">
            <a:off x="4827448" y="173156"/>
            <a:ext cx="9909" cy="537858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4848187" y="816097"/>
            <a:ext cx="9909" cy="537858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0" name="Rectangle 8"/>
          <p:cNvSpPr>
            <a:spLocks noChangeArrowheads="1"/>
          </p:cNvSpPr>
          <p:nvPr/>
        </p:nvSpPr>
        <p:spPr bwMode="auto">
          <a:xfrm rot="16145667">
            <a:off x="7461114" y="2857841"/>
            <a:ext cx="781130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 rot="16145667">
            <a:off x="7631460" y="3110000"/>
            <a:ext cx="431800" cy="215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1390517" y="1676985"/>
            <a:ext cx="83227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/>
              <a:t>Sample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1020839" y="3643313"/>
            <a:ext cx="1150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/>
              <a:t>Ionisation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2235285" y="2571743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/>
              <a:t>Acceleration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 rot="5348780">
            <a:off x="1330957" y="2327553"/>
            <a:ext cx="719138" cy="73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 rot="5437798">
            <a:off x="1385508" y="2830088"/>
            <a:ext cx="936625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 rot="5437798">
            <a:off x="2033972" y="2939629"/>
            <a:ext cx="215900" cy="71437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 rot="5437798">
            <a:off x="2034431" y="3359717"/>
            <a:ext cx="2159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 rot="5294972">
            <a:off x="1358118" y="2943615"/>
            <a:ext cx="153988" cy="503238"/>
            <a:chOff x="424" y="1026"/>
            <a:chExt cx="188" cy="544"/>
          </a:xfrm>
        </p:grpSpPr>
        <p:sp>
          <p:nvSpPr>
            <p:cNvPr id="8205" name="Freeform 13"/>
            <p:cNvSpPr>
              <a:spLocks/>
            </p:cNvSpPr>
            <p:nvPr/>
          </p:nvSpPr>
          <p:spPr bwMode="auto">
            <a:xfrm>
              <a:off x="424" y="1026"/>
              <a:ext cx="188" cy="181"/>
            </a:xfrm>
            <a:custGeom>
              <a:avLst/>
              <a:gdLst/>
              <a:ahLst/>
              <a:cxnLst>
                <a:cxn ang="0">
                  <a:pos x="7" y="181"/>
                </a:cxn>
                <a:cxn ang="0">
                  <a:pos x="7" y="0"/>
                </a:cxn>
                <a:cxn ang="0">
                  <a:pos x="52" y="181"/>
                </a:cxn>
                <a:cxn ang="0">
                  <a:pos x="52" y="0"/>
                </a:cxn>
                <a:cxn ang="0">
                  <a:pos x="97" y="181"/>
                </a:cxn>
                <a:cxn ang="0">
                  <a:pos x="97" y="0"/>
                </a:cxn>
                <a:cxn ang="0">
                  <a:pos x="143" y="181"/>
                </a:cxn>
                <a:cxn ang="0">
                  <a:pos x="143" y="0"/>
                </a:cxn>
                <a:cxn ang="0">
                  <a:pos x="188" y="181"/>
                </a:cxn>
              </a:cxnLst>
              <a:rect l="0" t="0" r="r" b="b"/>
              <a:pathLst>
                <a:path w="188" h="181">
                  <a:moveTo>
                    <a:pt x="7" y="181"/>
                  </a:moveTo>
                  <a:cubicBezTo>
                    <a:pt x="3" y="90"/>
                    <a:pt x="0" y="0"/>
                    <a:pt x="7" y="0"/>
                  </a:cubicBezTo>
                  <a:cubicBezTo>
                    <a:pt x="14" y="0"/>
                    <a:pt x="45" y="181"/>
                    <a:pt x="52" y="181"/>
                  </a:cubicBezTo>
                  <a:cubicBezTo>
                    <a:pt x="59" y="181"/>
                    <a:pt x="45" y="0"/>
                    <a:pt x="52" y="0"/>
                  </a:cubicBezTo>
                  <a:cubicBezTo>
                    <a:pt x="59" y="0"/>
                    <a:pt x="90" y="181"/>
                    <a:pt x="97" y="181"/>
                  </a:cubicBezTo>
                  <a:cubicBezTo>
                    <a:pt x="104" y="181"/>
                    <a:pt x="89" y="0"/>
                    <a:pt x="97" y="0"/>
                  </a:cubicBezTo>
                  <a:cubicBezTo>
                    <a:pt x="105" y="0"/>
                    <a:pt x="135" y="181"/>
                    <a:pt x="143" y="181"/>
                  </a:cubicBezTo>
                  <a:cubicBezTo>
                    <a:pt x="151" y="181"/>
                    <a:pt x="136" y="0"/>
                    <a:pt x="143" y="0"/>
                  </a:cubicBezTo>
                  <a:cubicBezTo>
                    <a:pt x="150" y="0"/>
                    <a:pt x="169" y="90"/>
                    <a:pt x="188" y="181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>
              <a:off x="431" y="1207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207" name="Line 15"/>
            <p:cNvSpPr>
              <a:spLocks noChangeShapeType="1"/>
            </p:cNvSpPr>
            <p:nvPr/>
          </p:nvSpPr>
          <p:spPr bwMode="auto">
            <a:xfrm>
              <a:off x="612" y="1207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213" name="Oval 21"/>
          <p:cNvSpPr>
            <a:spLocks noChangeArrowheads="1"/>
          </p:cNvSpPr>
          <p:nvPr/>
        </p:nvSpPr>
        <p:spPr bwMode="auto">
          <a:xfrm rot="3540648">
            <a:off x="2155035" y="3160428"/>
            <a:ext cx="71438" cy="730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L 0.60868 0.003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 animBg="1"/>
      <p:bldP spid="821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reeform 2"/>
          <p:cNvSpPr>
            <a:spLocks/>
          </p:cNvSpPr>
          <p:nvPr/>
        </p:nvSpPr>
        <p:spPr bwMode="auto">
          <a:xfrm>
            <a:off x="6667612" y="3498851"/>
            <a:ext cx="1295400" cy="301625"/>
          </a:xfrm>
          <a:custGeom>
            <a:avLst/>
            <a:gdLst/>
            <a:ahLst/>
            <a:cxnLst>
              <a:cxn ang="0">
                <a:pos x="816" y="8"/>
              </a:cxn>
              <a:cxn ang="0">
                <a:pos x="544" y="190"/>
              </a:cxn>
              <a:cxn ang="0">
                <a:pos x="227" y="8"/>
              </a:cxn>
              <a:cxn ang="0">
                <a:pos x="0" y="144"/>
              </a:cxn>
            </a:cxnLst>
            <a:rect l="0" t="0" r="r" b="b"/>
            <a:pathLst>
              <a:path w="816" h="190">
                <a:moveTo>
                  <a:pt x="816" y="8"/>
                </a:moveTo>
                <a:cubicBezTo>
                  <a:pt x="729" y="99"/>
                  <a:pt x="642" y="190"/>
                  <a:pt x="544" y="190"/>
                </a:cubicBezTo>
                <a:cubicBezTo>
                  <a:pt x="446" y="190"/>
                  <a:pt x="318" y="16"/>
                  <a:pt x="227" y="8"/>
                </a:cubicBezTo>
                <a:cubicBezTo>
                  <a:pt x="136" y="0"/>
                  <a:pt x="68" y="72"/>
                  <a:pt x="0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6164375" y="3714751"/>
            <a:ext cx="1008062" cy="3143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/>
              <a:t>Detection</a:t>
            </a:r>
          </a:p>
        </p:txBody>
      </p:sp>
      <p:cxnSp>
        <p:nvCxnSpPr>
          <p:cNvPr id="28" name="Straight Connector 27"/>
          <p:cNvCxnSpPr>
            <a:stCxn id="8202" idx="1"/>
          </p:cNvCxnSpPr>
          <p:nvPr/>
        </p:nvCxnSpPr>
        <p:spPr>
          <a:xfrm rot="5400000" flipH="1" flipV="1">
            <a:off x="4827448" y="173156"/>
            <a:ext cx="9909" cy="537858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 flipH="1" flipV="1">
            <a:off x="4848187" y="816097"/>
            <a:ext cx="9909" cy="537858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00" name="Rectangle 8"/>
          <p:cNvSpPr>
            <a:spLocks noChangeArrowheads="1"/>
          </p:cNvSpPr>
          <p:nvPr/>
        </p:nvSpPr>
        <p:spPr bwMode="auto">
          <a:xfrm rot="16145667">
            <a:off x="7461114" y="2857841"/>
            <a:ext cx="781130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1" name="Rectangle 9"/>
          <p:cNvSpPr>
            <a:spLocks noChangeArrowheads="1"/>
          </p:cNvSpPr>
          <p:nvPr/>
        </p:nvSpPr>
        <p:spPr bwMode="auto">
          <a:xfrm rot="16145667">
            <a:off x="7631460" y="3110000"/>
            <a:ext cx="431800" cy="21590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1390517" y="1676985"/>
            <a:ext cx="83227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/>
              <a:t>Sample</a:t>
            </a:r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1020839" y="3643313"/>
            <a:ext cx="11509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/>
              <a:t>Ionisation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2235285" y="2571743"/>
            <a:ext cx="12954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dirty="0"/>
              <a:t>Acceleration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 rot="5348780">
            <a:off x="1330957" y="2327553"/>
            <a:ext cx="719138" cy="73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 rot="5437798">
            <a:off x="1385508" y="2830088"/>
            <a:ext cx="936625" cy="647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 rot="5437798">
            <a:off x="2033972" y="2939629"/>
            <a:ext cx="215900" cy="71437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 rot="5437798">
            <a:off x="2034431" y="3359717"/>
            <a:ext cx="215900" cy="7143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 rot="5294972">
            <a:off x="1358118" y="2943615"/>
            <a:ext cx="153988" cy="503238"/>
            <a:chOff x="424" y="1026"/>
            <a:chExt cx="188" cy="544"/>
          </a:xfrm>
        </p:grpSpPr>
        <p:sp>
          <p:nvSpPr>
            <p:cNvPr id="8205" name="Freeform 13"/>
            <p:cNvSpPr>
              <a:spLocks/>
            </p:cNvSpPr>
            <p:nvPr/>
          </p:nvSpPr>
          <p:spPr bwMode="auto">
            <a:xfrm>
              <a:off x="424" y="1026"/>
              <a:ext cx="188" cy="181"/>
            </a:xfrm>
            <a:custGeom>
              <a:avLst/>
              <a:gdLst/>
              <a:ahLst/>
              <a:cxnLst>
                <a:cxn ang="0">
                  <a:pos x="7" y="181"/>
                </a:cxn>
                <a:cxn ang="0">
                  <a:pos x="7" y="0"/>
                </a:cxn>
                <a:cxn ang="0">
                  <a:pos x="52" y="181"/>
                </a:cxn>
                <a:cxn ang="0">
                  <a:pos x="52" y="0"/>
                </a:cxn>
                <a:cxn ang="0">
                  <a:pos x="97" y="181"/>
                </a:cxn>
                <a:cxn ang="0">
                  <a:pos x="97" y="0"/>
                </a:cxn>
                <a:cxn ang="0">
                  <a:pos x="143" y="181"/>
                </a:cxn>
                <a:cxn ang="0">
                  <a:pos x="143" y="0"/>
                </a:cxn>
                <a:cxn ang="0">
                  <a:pos x="188" y="181"/>
                </a:cxn>
              </a:cxnLst>
              <a:rect l="0" t="0" r="r" b="b"/>
              <a:pathLst>
                <a:path w="188" h="181">
                  <a:moveTo>
                    <a:pt x="7" y="181"/>
                  </a:moveTo>
                  <a:cubicBezTo>
                    <a:pt x="3" y="90"/>
                    <a:pt x="0" y="0"/>
                    <a:pt x="7" y="0"/>
                  </a:cubicBezTo>
                  <a:cubicBezTo>
                    <a:pt x="14" y="0"/>
                    <a:pt x="45" y="181"/>
                    <a:pt x="52" y="181"/>
                  </a:cubicBezTo>
                  <a:cubicBezTo>
                    <a:pt x="59" y="181"/>
                    <a:pt x="45" y="0"/>
                    <a:pt x="52" y="0"/>
                  </a:cubicBezTo>
                  <a:cubicBezTo>
                    <a:pt x="59" y="0"/>
                    <a:pt x="90" y="181"/>
                    <a:pt x="97" y="181"/>
                  </a:cubicBezTo>
                  <a:cubicBezTo>
                    <a:pt x="104" y="181"/>
                    <a:pt x="89" y="0"/>
                    <a:pt x="97" y="0"/>
                  </a:cubicBezTo>
                  <a:cubicBezTo>
                    <a:pt x="105" y="0"/>
                    <a:pt x="135" y="181"/>
                    <a:pt x="143" y="181"/>
                  </a:cubicBezTo>
                  <a:cubicBezTo>
                    <a:pt x="151" y="181"/>
                    <a:pt x="136" y="0"/>
                    <a:pt x="143" y="0"/>
                  </a:cubicBezTo>
                  <a:cubicBezTo>
                    <a:pt x="150" y="0"/>
                    <a:pt x="169" y="90"/>
                    <a:pt x="188" y="181"/>
                  </a:cubicBez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206" name="Line 14"/>
            <p:cNvSpPr>
              <a:spLocks noChangeShapeType="1"/>
            </p:cNvSpPr>
            <p:nvPr/>
          </p:nvSpPr>
          <p:spPr bwMode="auto">
            <a:xfrm>
              <a:off x="431" y="1207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8207" name="Line 15"/>
            <p:cNvSpPr>
              <a:spLocks noChangeShapeType="1"/>
            </p:cNvSpPr>
            <p:nvPr/>
          </p:nvSpPr>
          <p:spPr bwMode="auto">
            <a:xfrm>
              <a:off x="612" y="1207"/>
              <a:ext cx="0" cy="3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8213" name="Oval 21"/>
          <p:cNvSpPr>
            <a:spLocks noChangeArrowheads="1"/>
          </p:cNvSpPr>
          <p:nvPr/>
        </p:nvSpPr>
        <p:spPr bwMode="auto">
          <a:xfrm rot="3540648">
            <a:off x="2155035" y="3160428"/>
            <a:ext cx="71438" cy="730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96296E-6 L 0.60868 0.0037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13" grpId="0" animBg="1"/>
      <p:bldP spid="8213" grpId="1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27</Words>
  <Application>Microsoft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Leeds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humemj01</dc:creator>
  <cp:lastModifiedBy>Horsforth School</cp:lastModifiedBy>
  <cp:revision>13</cp:revision>
  <dcterms:created xsi:type="dcterms:W3CDTF">2004-06-10T08:57:10Z</dcterms:created>
  <dcterms:modified xsi:type="dcterms:W3CDTF">2009-03-18T20:27:39Z</dcterms:modified>
</cp:coreProperties>
</file>