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6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2B20C-DB7E-4BC7-BCB1-6D5AF8DBD335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C6F93-461C-4792-AAD7-BB72020AD2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:\My Documents\WebPages\AWEBCHEMOCR\ASCHEM\Unit 3\13 Enthalpy\Slid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071546"/>
            <a:ext cx="2514600" cy="1514475"/>
          </a:xfrm>
          <a:prstGeom prst="rect">
            <a:avLst/>
          </a:prstGeom>
          <a:noFill/>
        </p:spPr>
      </p:pic>
      <p:pic>
        <p:nvPicPr>
          <p:cNvPr id="1026" name="Picture 2" descr="D:\My Documents\WebPages\AWEBCHEMOCR\ASCHEM\Unit 3\13 Enthalpy\Slide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357298"/>
            <a:ext cx="2133600" cy="1162050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>
            <a:off x="3286116" y="2000240"/>
            <a:ext cx="2286016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2113460" y="2815707"/>
            <a:ext cx="1702370" cy="92869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214942" y="2887144"/>
            <a:ext cx="1643074" cy="78581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43372" y="50004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00232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Start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28794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72198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Finish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6000760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828928" y="823385"/>
            <a:ext cx="3365500" cy="529167"/>
          </a:xfrm>
          <a:custGeom>
            <a:avLst/>
            <a:gdLst>
              <a:gd name="connsiteX0" fmla="*/ 0 w 3365500"/>
              <a:gd name="connsiteY0" fmla="*/ 529167 h 529167"/>
              <a:gd name="connsiteX1" fmla="*/ 1676400 w 3365500"/>
              <a:gd name="connsiteY1" fmla="*/ 21167 h 529167"/>
              <a:gd name="connsiteX2" fmla="*/ 3365500 w 3365500"/>
              <a:gd name="connsiteY2" fmla="*/ 402167 h 52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5500" h="529167">
                <a:moveTo>
                  <a:pt x="0" y="529167"/>
                </a:moveTo>
                <a:cubicBezTo>
                  <a:pt x="557741" y="285750"/>
                  <a:pt x="1115483" y="42334"/>
                  <a:pt x="1676400" y="21167"/>
                </a:cubicBezTo>
                <a:cubicBezTo>
                  <a:pt x="2237317" y="0"/>
                  <a:pt x="2801408" y="201083"/>
                  <a:pt x="3365500" y="402167"/>
                </a:cubicBezTo>
              </a:path>
            </a:pathLst>
          </a:custGeom>
          <a:ln w="19050">
            <a:solidFill>
              <a:srgbClr val="0070C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2562228" y="2339467"/>
            <a:ext cx="3784600" cy="1833562"/>
          </a:xfrm>
          <a:custGeom>
            <a:avLst/>
            <a:gdLst>
              <a:gd name="connsiteX0" fmla="*/ 0 w 3784600"/>
              <a:gd name="connsiteY0" fmla="*/ 12700 h 1881717"/>
              <a:gd name="connsiteX1" fmla="*/ 1968500 w 3784600"/>
              <a:gd name="connsiteY1" fmla="*/ 1879600 h 1881717"/>
              <a:gd name="connsiteX2" fmla="*/ 3784600 w 3784600"/>
              <a:gd name="connsiteY2" fmla="*/ 0 h 188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600" h="1881717">
                <a:moveTo>
                  <a:pt x="0" y="12700"/>
                </a:moveTo>
                <a:cubicBezTo>
                  <a:pt x="668866" y="947208"/>
                  <a:pt x="1337733" y="1881717"/>
                  <a:pt x="1968500" y="1879600"/>
                </a:cubicBezTo>
                <a:cubicBezTo>
                  <a:pt x="2599267" y="1877483"/>
                  <a:pt x="3191933" y="938741"/>
                  <a:pt x="3784600" y="0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4071934" y="374440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b="1" baseline="-250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00166" y="421481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GB" b="1" dirty="0" smtClean="0">
                <a:solidFill>
                  <a:srgbClr val="FF0000"/>
                </a:solidFill>
              </a:rPr>
              <a:t>+ 2646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15206" y="421481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- 3462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57422" y="510172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 = </a:t>
            </a:r>
            <a:r>
              <a:rPr lang="en-GB" b="1" dirty="0" smtClean="0">
                <a:solidFill>
                  <a:srgbClr val="FF0000"/>
                </a:solidFill>
              </a:rPr>
              <a:t>+ 2646</a:t>
            </a:r>
            <a:r>
              <a:rPr lang="en-GB" b="1" dirty="0" smtClean="0">
                <a:solidFill>
                  <a:srgbClr val="FF0000"/>
                </a:solidFill>
              </a:rPr>
              <a:t>  +  </a:t>
            </a:r>
            <a:r>
              <a:rPr lang="en-GB" b="1" dirty="0" smtClean="0">
                <a:solidFill>
                  <a:srgbClr val="FF0000"/>
                </a:solidFill>
              </a:rPr>
              <a:t>- 3462 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Route 2 = - </a:t>
            </a:r>
            <a:r>
              <a:rPr lang="en-GB" b="1" dirty="0" smtClean="0">
                <a:solidFill>
                  <a:srgbClr val="FF0000"/>
                </a:solidFill>
              </a:rPr>
              <a:t>816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Kj</a:t>
            </a:r>
            <a:r>
              <a:rPr lang="en-GB" b="1" dirty="0" smtClean="0">
                <a:solidFill>
                  <a:srgbClr val="FF0000"/>
                </a:solidFill>
              </a:rPr>
              <a:t> Mol</a:t>
            </a:r>
            <a:r>
              <a:rPr lang="en-GB" b="1" baseline="30000" dirty="0" smtClean="0">
                <a:solidFill>
                  <a:srgbClr val="FF0000"/>
                </a:solidFill>
              </a:rPr>
              <a:t>-1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/>
              <a:t>Hess’s Law:</a:t>
            </a:r>
            <a:endParaRPr lang="en-GB" dirty="0" smtClean="0"/>
          </a:p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r>
              <a:rPr lang="en-GB" b="1" dirty="0" smtClean="0"/>
              <a:t> = </a:t>
            </a:r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Route 1 = - </a:t>
            </a:r>
            <a:r>
              <a:rPr lang="en-GB" b="1" dirty="0" smtClean="0">
                <a:solidFill>
                  <a:srgbClr val="0070C0"/>
                </a:solidFill>
              </a:rPr>
              <a:t>816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Kj</a:t>
            </a:r>
            <a:r>
              <a:rPr lang="en-GB" b="1" dirty="0" smtClean="0">
                <a:solidFill>
                  <a:srgbClr val="0070C0"/>
                </a:solidFill>
              </a:rPr>
              <a:t> Mol</a:t>
            </a:r>
            <a:r>
              <a:rPr lang="en-GB" b="1" baseline="30000" dirty="0" smtClean="0">
                <a:solidFill>
                  <a:srgbClr val="0070C0"/>
                </a:solidFill>
              </a:rPr>
              <a:t>-1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20" y="2142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Enthalpy cycle:</a:t>
            </a:r>
            <a:endParaRPr lang="en-GB" b="1" dirty="0"/>
          </a:p>
        </p:txBody>
      </p:sp>
      <p:pic>
        <p:nvPicPr>
          <p:cNvPr id="1030" name="Picture 6" descr="D:\My Documents\WebPages\AWEBCHEMOCR\ASCHEM\Unit 3\13 Enthalpy\Slide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214818"/>
            <a:ext cx="1990725" cy="838201"/>
          </a:xfrm>
          <a:prstGeom prst="rect">
            <a:avLst/>
          </a:prstGeom>
          <a:noFill/>
        </p:spPr>
      </p:pic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0" y="2857496"/>
          <a:ext cx="2643206" cy="1320800"/>
        </p:xfrm>
        <a:graphic>
          <a:graphicData uri="http://schemas.openxmlformats.org/drawingml/2006/table">
            <a:tbl>
              <a:tblPr/>
              <a:tblGrid>
                <a:gridCol w="714380"/>
                <a:gridCol w="500066"/>
                <a:gridCol w="785818"/>
                <a:gridCol w="642942"/>
              </a:tblGrid>
              <a:tr h="0">
                <a:tc gridSpan="4"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Reactants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Bond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en-GB" sz="1100" b="1" u="sng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Bond 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enthalpy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en-GB" sz="11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>
                          <a:latin typeface="Arial" pitchFamily="34" charset="0"/>
                          <a:cs typeface="Arial" pitchFamily="34" charset="0"/>
                        </a:rPr>
                        <a:t> C - H</a:t>
                      </a:r>
                      <a:endParaRPr lang="en-GB" sz="11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>
                          <a:latin typeface="Arial" pitchFamily="34" charset="0"/>
                          <a:cs typeface="Arial" pitchFamily="34" charset="0"/>
                        </a:rPr>
                        <a:t> 4</a:t>
                      </a:r>
                      <a:endParaRPr lang="en-GB" sz="11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+413</a:t>
                      </a: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+1652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>
                          <a:latin typeface="Arial" pitchFamily="34" charset="0"/>
                          <a:cs typeface="Arial" pitchFamily="34" charset="0"/>
                        </a:rPr>
                        <a:t> O = O</a:t>
                      </a:r>
                      <a:endParaRPr lang="en-GB" sz="11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>
                          <a:latin typeface="Arial" pitchFamily="34" charset="0"/>
                          <a:cs typeface="Arial" pitchFamily="34" charset="0"/>
                        </a:rPr>
                        <a:t> 2</a:t>
                      </a:r>
                      <a:endParaRPr lang="en-GB" sz="11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+497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+994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 (Bond enthalpies of bonds broken) =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+2646</a:t>
                      </a: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6500762" y="2857496"/>
          <a:ext cx="2643238" cy="1320800"/>
        </p:xfrm>
        <a:graphic>
          <a:graphicData uri="http://schemas.openxmlformats.org/drawingml/2006/table">
            <a:tbl>
              <a:tblPr/>
              <a:tblGrid>
                <a:gridCol w="642942"/>
                <a:gridCol w="500066"/>
                <a:gridCol w="785850"/>
                <a:gridCol w="714380"/>
              </a:tblGrid>
              <a:tr h="0">
                <a:tc gridSpan="4"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Reactants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Bond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en-GB" sz="1100" b="1" u="sng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Bond energy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en-GB" sz="11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C 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= O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+805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+1610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O 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- H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+463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+1852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Symbol" pitchFamily="18" charset="2"/>
                          <a:cs typeface="Arial" pitchFamily="34" charset="0"/>
                        </a:rPr>
                        <a:t>S</a:t>
                      </a: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  (Bond enthalpies of bonds broken) =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1910" algn="ctr"/>
                      <a:r>
                        <a:rPr lang="en-GB" sz="1100" b="1" dirty="0" smtClean="0">
                          <a:latin typeface="Arial" pitchFamily="34" charset="0"/>
                          <a:cs typeface="Arial" pitchFamily="34" charset="0"/>
                        </a:rPr>
                        <a:t>+3462</a:t>
                      </a:r>
                      <a:endParaRPr lang="en-GB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5" grpId="0"/>
      <p:bldP spid="36" grpId="0" animBg="1"/>
      <p:bldP spid="37" grpId="0" animBg="1"/>
      <p:bldP spid="38" grpId="0" animBg="1"/>
      <p:bldP spid="39" grpId="0"/>
      <p:bldP spid="42" grpId="0"/>
      <p:bldP spid="43" grpId="0"/>
      <p:bldP spid="4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44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Horsforth School</dc:creator>
  <cp:lastModifiedBy>humemj</cp:lastModifiedBy>
  <cp:revision>19</cp:revision>
  <dcterms:created xsi:type="dcterms:W3CDTF">2009-03-21T11:05:02Z</dcterms:created>
  <dcterms:modified xsi:type="dcterms:W3CDTF">2012-05-25T13:35:44Z</dcterms:modified>
</cp:coreProperties>
</file>