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67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2B20C-DB7E-4BC7-BCB1-6D5AF8DBD335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C6F93-461C-4792-AAD7-BB72020AD2D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042" y="150017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3C</a:t>
            </a:r>
            <a:r>
              <a:rPr lang="en-GB" b="1" baseline="-25000" dirty="0" smtClean="0"/>
              <a:t>(s)</a:t>
            </a:r>
            <a:r>
              <a:rPr lang="en-GB" b="1" dirty="0" smtClean="0"/>
              <a:t>    +    4H</a:t>
            </a:r>
            <a:r>
              <a:rPr lang="en-GB" b="1" baseline="-25000" dirty="0" smtClean="0"/>
              <a:t>2(g)</a:t>
            </a:r>
            <a:endParaRPr lang="en-GB" b="1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6072198" y="1500174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</a:t>
            </a:r>
            <a:r>
              <a:rPr lang="en-GB" b="1" baseline="-25000" dirty="0" smtClean="0"/>
              <a:t>3</a:t>
            </a:r>
            <a:r>
              <a:rPr lang="en-GB" b="1" dirty="0" smtClean="0"/>
              <a:t>H</a:t>
            </a:r>
            <a:r>
              <a:rPr lang="en-GB" b="1" baseline="-25000" dirty="0" smtClean="0"/>
              <a:t>8(g)</a:t>
            </a:r>
            <a:endParaRPr lang="en-GB" b="1" baseline="-25000" dirty="0"/>
          </a:p>
        </p:txBody>
      </p:sp>
      <p:cxnSp>
        <p:nvCxnSpPr>
          <p:cNvPr id="15" name="Straight Arrow Connector 14"/>
          <p:cNvCxnSpPr>
            <a:stCxn id="5" idx="3"/>
            <a:endCxn id="6" idx="1"/>
          </p:cNvCxnSpPr>
          <p:nvPr/>
        </p:nvCxnSpPr>
        <p:spPr>
          <a:xfrm>
            <a:off x="3357554" y="1684840"/>
            <a:ext cx="271464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428992" y="357187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Combustion products</a:t>
            </a:r>
          </a:p>
          <a:p>
            <a:pPr algn="ctr"/>
            <a:r>
              <a:rPr lang="en-GB" b="1" dirty="0" smtClean="0"/>
              <a:t>3CO</a:t>
            </a:r>
            <a:r>
              <a:rPr lang="en-GB" b="1" baseline="-25000" dirty="0" smtClean="0"/>
              <a:t>2(g)</a:t>
            </a:r>
            <a:r>
              <a:rPr lang="en-GB" b="1" dirty="0" smtClean="0"/>
              <a:t>    +    4H</a:t>
            </a:r>
            <a:r>
              <a:rPr lang="en-GB" b="1" baseline="-25000" dirty="0" smtClean="0"/>
              <a:t>2</a:t>
            </a:r>
            <a:r>
              <a:rPr lang="en-GB" b="1" dirty="0" smtClean="0"/>
              <a:t>O</a:t>
            </a:r>
            <a:r>
              <a:rPr lang="en-GB" b="1" baseline="-25000" dirty="0" smtClean="0"/>
              <a:t>(g)</a:t>
            </a:r>
            <a:endParaRPr lang="en-GB" b="1" baseline="-25000" dirty="0"/>
          </a:p>
        </p:txBody>
      </p:sp>
      <p:cxnSp>
        <p:nvCxnSpPr>
          <p:cNvPr id="18" name="Straight Arrow Connector 17"/>
          <p:cNvCxnSpPr>
            <a:stCxn id="5" idx="2"/>
          </p:cNvCxnSpPr>
          <p:nvPr/>
        </p:nvCxnSpPr>
        <p:spPr>
          <a:xfrm rot="16200000" flipH="1">
            <a:off x="2113460" y="2256344"/>
            <a:ext cx="1702370" cy="92869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5214942" y="2357430"/>
            <a:ext cx="1643074" cy="78581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143372" y="50004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Route 1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00232" y="121442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Start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28794" y="1214422"/>
            <a:ext cx="857256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72198" y="121442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Finish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6000760" y="1214422"/>
            <a:ext cx="857256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2828928" y="823385"/>
            <a:ext cx="3365500" cy="529167"/>
          </a:xfrm>
          <a:custGeom>
            <a:avLst/>
            <a:gdLst>
              <a:gd name="connsiteX0" fmla="*/ 0 w 3365500"/>
              <a:gd name="connsiteY0" fmla="*/ 529167 h 529167"/>
              <a:gd name="connsiteX1" fmla="*/ 1676400 w 3365500"/>
              <a:gd name="connsiteY1" fmla="*/ 21167 h 529167"/>
              <a:gd name="connsiteX2" fmla="*/ 3365500 w 3365500"/>
              <a:gd name="connsiteY2" fmla="*/ 402167 h 529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5500" h="529167">
                <a:moveTo>
                  <a:pt x="0" y="529167"/>
                </a:moveTo>
                <a:cubicBezTo>
                  <a:pt x="557741" y="285750"/>
                  <a:pt x="1115483" y="42334"/>
                  <a:pt x="1676400" y="21167"/>
                </a:cubicBezTo>
                <a:cubicBezTo>
                  <a:pt x="2237317" y="0"/>
                  <a:pt x="2801408" y="201083"/>
                  <a:pt x="3365500" y="402167"/>
                </a:cubicBezTo>
              </a:path>
            </a:pathLst>
          </a:custGeom>
          <a:ln w="19050">
            <a:solidFill>
              <a:srgbClr val="0070C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2562228" y="1809753"/>
            <a:ext cx="3784600" cy="1833562"/>
          </a:xfrm>
          <a:custGeom>
            <a:avLst/>
            <a:gdLst>
              <a:gd name="connsiteX0" fmla="*/ 0 w 3784600"/>
              <a:gd name="connsiteY0" fmla="*/ 12700 h 1881717"/>
              <a:gd name="connsiteX1" fmla="*/ 1968500 w 3784600"/>
              <a:gd name="connsiteY1" fmla="*/ 1879600 h 1881717"/>
              <a:gd name="connsiteX2" fmla="*/ 3784600 w 3784600"/>
              <a:gd name="connsiteY2" fmla="*/ 0 h 188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600" h="1881717">
                <a:moveTo>
                  <a:pt x="0" y="12700"/>
                </a:moveTo>
                <a:cubicBezTo>
                  <a:pt x="668866" y="947208"/>
                  <a:pt x="1337733" y="1881717"/>
                  <a:pt x="1968500" y="1879600"/>
                </a:cubicBezTo>
                <a:cubicBezTo>
                  <a:pt x="2599267" y="1877483"/>
                  <a:pt x="3191933" y="938741"/>
                  <a:pt x="3784600" y="0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4071934" y="321468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Route 2</a:t>
            </a:r>
            <a:endParaRPr lang="en-GB" b="1" baseline="-250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62096" y="2381257"/>
            <a:ext cx="1428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3 x – 394</a:t>
            </a:r>
          </a:p>
          <a:p>
            <a:pPr algn="ctr"/>
            <a:r>
              <a:rPr lang="en-GB" b="1" dirty="0" smtClean="0"/>
              <a:t>+</a:t>
            </a:r>
          </a:p>
          <a:p>
            <a:pPr marL="342900" indent="-342900" algn="ctr"/>
            <a:r>
              <a:rPr lang="en-GB" b="1" u="sng" dirty="0" smtClean="0"/>
              <a:t>4   x  </a:t>
            </a:r>
            <a:r>
              <a:rPr lang="en-GB" b="1" u="sng" dirty="0" smtClean="0"/>
              <a:t>- </a:t>
            </a:r>
            <a:r>
              <a:rPr lang="en-GB" b="1" u="sng" dirty="0" smtClean="0"/>
              <a:t>286</a:t>
            </a:r>
            <a:endParaRPr lang="en-GB" b="1" u="sng" dirty="0"/>
          </a:p>
          <a:p>
            <a:pPr marL="342900" indent="-342900" algn="ctr"/>
            <a:r>
              <a:rPr lang="en-GB" b="1" dirty="0" smtClean="0"/>
              <a:t>       - 2326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634062" y="2524133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-2219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71604" y="2357430"/>
            <a:ext cx="1428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3 x – 394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+</a:t>
            </a:r>
          </a:p>
          <a:p>
            <a:pPr marL="342900" indent="-342900" algn="ctr"/>
            <a:r>
              <a:rPr lang="en-GB" b="1" u="sng" dirty="0" smtClean="0">
                <a:solidFill>
                  <a:srgbClr val="FF0000"/>
                </a:solidFill>
              </a:rPr>
              <a:t>4   x  </a:t>
            </a:r>
            <a:r>
              <a:rPr lang="en-GB" b="1" u="sng" dirty="0" smtClean="0">
                <a:solidFill>
                  <a:srgbClr val="FF0000"/>
                </a:solidFill>
              </a:rPr>
              <a:t>- </a:t>
            </a:r>
            <a:r>
              <a:rPr lang="en-GB" b="1" u="sng" dirty="0" smtClean="0">
                <a:solidFill>
                  <a:srgbClr val="FF0000"/>
                </a:solidFill>
              </a:rPr>
              <a:t>286</a:t>
            </a:r>
          </a:p>
          <a:p>
            <a:pPr marL="342900" indent="-342900" algn="ctr"/>
            <a:r>
              <a:rPr lang="en-GB" b="1" dirty="0" smtClean="0">
                <a:solidFill>
                  <a:srgbClr val="FF0000"/>
                </a:solidFill>
              </a:rPr>
              <a:t>       - 2326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43570" y="292893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+</a:t>
            </a:r>
            <a:r>
              <a:rPr lang="en-GB" b="1" dirty="0" smtClean="0">
                <a:solidFill>
                  <a:srgbClr val="FF0000"/>
                </a:solidFill>
              </a:rPr>
              <a:t>2219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57422" y="457200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Route 2 = </a:t>
            </a:r>
            <a:r>
              <a:rPr lang="en-GB" b="1" dirty="0" smtClean="0">
                <a:solidFill>
                  <a:srgbClr val="FF0000"/>
                </a:solidFill>
              </a:rPr>
              <a:t>-2326</a:t>
            </a:r>
            <a:r>
              <a:rPr lang="en-GB" b="1" dirty="0" smtClean="0">
                <a:solidFill>
                  <a:srgbClr val="FF0000"/>
                </a:solidFill>
              </a:rPr>
              <a:t>  + </a:t>
            </a:r>
            <a:r>
              <a:rPr lang="en-GB" b="1" smtClean="0">
                <a:solidFill>
                  <a:srgbClr val="FF0000"/>
                </a:solidFill>
              </a:rPr>
              <a:t> </a:t>
            </a:r>
            <a:r>
              <a:rPr lang="en-GB" b="1" smtClean="0">
                <a:solidFill>
                  <a:srgbClr val="FF0000"/>
                </a:solidFill>
              </a:rPr>
              <a:t>+ 2219 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Route 2 = - 107 </a:t>
            </a:r>
            <a:r>
              <a:rPr lang="en-GB" b="1" dirty="0" err="1" smtClean="0">
                <a:solidFill>
                  <a:srgbClr val="FF0000"/>
                </a:solidFill>
              </a:rPr>
              <a:t>Kj</a:t>
            </a:r>
            <a:r>
              <a:rPr lang="en-GB" b="1" dirty="0" smtClean="0">
                <a:solidFill>
                  <a:srgbClr val="FF0000"/>
                </a:solidFill>
              </a:rPr>
              <a:t> Mol</a:t>
            </a:r>
            <a:r>
              <a:rPr lang="en-GB" b="1" baseline="30000" dirty="0" smtClean="0">
                <a:solidFill>
                  <a:srgbClr val="FF0000"/>
                </a:solidFill>
              </a:rPr>
              <a:t>-1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b="1" dirty="0" smtClean="0"/>
              <a:t>Hess’s Law:</a:t>
            </a:r>
            <a:endParaRPr lang="en-GB" dirty="0" smtClean="0"/>
          </a:p>
          <a:p>
            <a:r>
              <a:rPr lang="en-GB" b="1" dirty="0" smtClean="0">
                <a:solidFill>
                  <a:srgbClr val="0070C0"/>
                </a:solidFill>
              </a:rPr>
              <a:t>Route 1</a:t>
            </a:r>
            <a:r>
              <a:rPr lang="en-GB" b="1" dirty="0" smtClean="0"/>
              <a:t> = </a:t>
            </a:r>
            <a:r>
              <a:rPr lang="en-GB" b="1" dirty="0" smtClean="0">
                <a:solidFill>
                  <a:srgbClr val="FF0000"/>
                </a:solidFill>
              </a:rPr>
              <a:t>Route 2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0070C0"/>
                </a:solidFill>
              </a:rPr>
              <a:t>Route 1 = - 107 </a:t>
            </a:r>
            <a:r>
              <a:rPr lang="en-GB" b="1" dirty="0" err="1" smtClean="0">
                <a:solidFill>
                  <a:srgbClr val="0070C0"/>
                </a:solidFill>
              </a:rPr>
              <a:t>Kj</a:t>
            </a:r>
            <a:r>
              <a:rPr lang="en-GB" b="1" dirty="0" smtClean="0">
                <a:solidFill>
                  <a:srgbClr val="0070C0"/>
                </a:solidFill>
              </a:rPr>
              <a:t> Mol</a:t>
            </a:r>
            <a:r>
              <a:rPr lang="en-GB" b="1" baseline="30000" dirty="0" smtClean="0">
                <a:solidFill>
                  <a:srgbClr val="0070C0"/>
                </a:solidFill>
              </a:rPr>
              <a:t>-1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5720" y="21429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Enthalpy cycle:</a:t>
            </a:r>
            <a:endParaRPr lang="en-GB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643570" y="250030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(-2219)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6" grpId="0"/>
      <p:bldP spid="32" grpId="0"/>
      <p:bldP spid="33" grpId="0"/>
      <p:bldP spid="34" grpId="0" animBg="1"/>
      <p:bldP spid="35" grpId="0"/>
      <p:bldP spid="36" grpId="0" animBg="1"/>
      <p:bldP spid="37" grpId="0" animBg="1"/>
      <p:bldP spid="38" grpId="0" animBg="1"/>
      <p:bldP spid="39" grpId="0"/>
      <p:bldP spid="40" grpId="0"/>
      <p:bldP spid="40" grpId="1"/>
      <p:bldP spid="41" grpId="0"/>
      <p:bldP spid="41" grpId="1"/>
      <p:bldP spid="42" grpId="0"/>
      <p:bldP spid="43" grpId="0"/>
      <p:bldP spid="45" grpId="0"/>
      <p:bldP spid="22" grpId="0"/>
      <p:bldP spid="2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59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Horsforth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Horsforth School</dc:creator>
  <cp:lastModifiedBy>humemj</cp:lastModifiedBy>
  <cp:revision>11</cp:revision>
  <dcterms:created xsi:type="dcterms:W3CDTF">2009-03-21T11:05:02Z</dcterms:created>
  <dcterms:modified xsi:type="dcterms:W3CDTF">2012-05-25T08:00:06Z</dcterms:modified>
</cp:coreProperties>
</file>