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52B20C-DB7E-4BC7-BCB1-6D5AF8DBD335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C6F93-461C-4792-AAD7-BB72020AD2D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A1A2E-A6AF-40F2-9FA9-F71C1119AE01}" type="datetimeFigureOut">
              <a:rPr lang="en-US" smtClean="0"/>
              <a:pPr/>
              <a:t>5/25/2012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EE1-5F9C-434C-9F63-9B35019CDB3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43042" y="1500174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2SO</a:t>
            </a:r>
            <a:r>
              <a:rPr lang="en-GB" b="1" baseline="-25000" dirty="0" smtClean="0"/>
              <a:t>2(g)</a:t>
            </a:r>
            <a:r>
              <a:rPr lang="en-GB" b="1" dirty="0" smtClean="0"/>
              <a:t>   +    O</a:t>
            </a:r>
            <a:r>
              <a:rPr lang="en-GB" b="1" baseline="-25000" dirty="0" smtClean="0"/>
              <a:t>2(g)</a:t>
            </a:r>
            <a:endParaRPr lang="en-GB" b="1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6072198" y="1500174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2SO</a:t>
            </a:r>
            <a:r>
              <a:rPr lang="en-GB" b="1" baseline="-25000" dirty="0" smtClean="0"/>
              <a:t>3(g)</a:t>
            </a:r>
            <a:endParaRPr lang="en-GB" b="1" baseline="-25000" dirty="0"/>
          </a:p>
        </p:txBody>
      </p:sp>
      <p:cxnSp>
        <p:nvCxnSpPr>
          <p:cNvPr id="15" name="Straight Arrow Connector 14"/>
          <p:cNvCxnSpPr>
            <a:stCxn id="5" idx="3"/>
            <a:endCxn id="6" idx="1"/>
          </p:cNvCxnSpPr>
          <p:nvPr/>
        </p:nvCxnSpPr>
        <p:spPr>
          <a:xfrm>
            <a:off x="3357554" y="1684840"/>
            <a:ext cx="2714644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428992" y="3571876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Elements</a:t>
            </a:r>
          </a:p>
          <a:p>
            <a:pPr algn="ctr"/>
            <a:r>
              <a:rPr lang="en-GB" b="1" dirty="0" smtClean="0"/>
              <a:t>2S</a:t>
            </a:r>
            <a:r>
              <a:rPr lang="en-GB" b="1" baseline="-25000" dirty="0" smtClean="0"/>
              <a:t>(s)</a:t>
            </a:r>
            <a:r>
              <a:rPr lang="en-GB" b="1" dirty="0" smtClean="0"/>
              <a:t>    +    3O</a:t>
            </a:r>
            <a:r>
              <a:rPr lang="en-GB" b="1" baseline="-25000" dirty="0" smtClean="0"/>
              <a:t>2(g)</a:t>
            </a:r>
            <a:endParaRPr lang="en-GB" b="1" baseline="-25000" dirty="0"/>
          </a:p>
        </p:txBody>
      </p:sp>
      <p:cxnSp>
        <p:nvCxnSpPr>
          <p:cNvPr id="18" name="Straight Arrow Connector 17"/>
          <p:cNvCxnSpPr>
            <a:stCxn id="5" idx="2"/>
          </p:cNvCxnSpPr>
          <p:nvPr/>
        </p:nvCxnSpPr>
        <p:spPr>
          <a:xfrm rot="16200000" flipH="1">
            <a:off x="2113462" y="2256341"/>
            <a:ext cx="1702367" cy="928695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5214942" y="2357430"/>
            <a:ext cx="1643074" cy="785818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143372" y="500042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Route 1</a:t>
            </a:r>
            <a:endParaRPr lang="en-GB" b="1" baseline="-25000" dirty="0">
              <a:solidFill>
                <a:srgbClr val="0070C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000232" y="1214422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Start</a:t>
            </a:r>
            <a:endParaRPr lang="en-GB" b="1" baseline="-25000" dirty="0">
              <a:solidFill>
                <a:srgbClr val="0070C0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28794" y="1214422"/>
            <a:ext cx="857256" cy="3571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70C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072198" y="1214422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Finish</a:t>
            </a:r>
            <a:endParaRPr lang="en-GB" b="1" baseline="-25000" dirty="0">
              <a:solidFill>
                <a:srgbClr val="0070C0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6000760" y="1214422"/>
            <a:ext cx="857256" cy="3571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70C0"/>
              </a:solidFill>
            </a:endParaRPr>
          </a:p>
        </p:txBody>
      </p:sp>
      <p:sp>
        <p:nvSpPr>
          <p:cNvPr id="37" name="Freeform 36"/>
          <p:cNvSpPr/>
          <p:nvPr/>
        </p:nvSpPr>
        <p:spPr>
          <a:xfrm>
            <a:off x="2828928" y="823385"/>
            <a:ext cx="3365500" cy="529167"/>
          </a:xfrm>
          <a:custGeom>
            <a:avLst/>
            <a:gdLst>
              <a:gd name="connsiteX0" fmla="*/ 0 w 3365500"/>
              <a:gd name="connsiteY0" fmla="*/ 529167 h 529167"/>
              <a:gd name="connsiteX1" fmla="*/ 1676400 w 3365500"/>
              <a:gd name="connsiteY1" fmla="*/ 21167 h 529167"/>
              <a:gd name="connsiteX2" fmla="*/ 3365500 w 3365500"/>
              <a:gd name="connsiteY2" fmla="*/ 402167 h 529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65500" h="529167">
                <a:moveTo>
                  <a:pt x="0" y="529167"/>
                </a:moveTo>
                <a:cubicBezTo>
                  <a:pt x="557741" y="285750"/>
                  <a:pt x="1115483" y="42334"/>
                  <a:pt x="1676400" y="21167"/>
                </a:cubicBezTo>
                <a:cubicBezTo>
                  <a:pt x="2237317" y="0"/>
                  <a:pt x="2801408" y="201083"/>
                  <a:pt x="3365500" y="402167"/>
                </a:cubicBezTo>
              </a:path>
            </a:pathLst>
          </a:custGeom>
          <a:ln w="19050">
            <a:solidFill>
              <a:srgbClr val="0070C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70C0"/>
              </a:solidFill>
            </a:endParaRPr>
          </a:p>
        </p:txBody>
      </p:sp>
      <p:sp>
        <p:nvSpPr>
          <p:cNvPr id="38" name="Freeform 37"/>
          <p:cNvSpPr/>
          <p:nvPr/>
        </p:nvSpPr>
        <p:spPr>
          <a:xfrm>
            <a:off x="2562228" y="1809753"/>
            <a:ext cx="3784600" cy="1833562"/>
          </a:xfrm>
          <a:custGeom>
            <a:avLst/>
            <a:gdLst>
              <a:gd name="connsiteX0" fmla="*/ 0 w 3784600"/>
              <a:gd name="connsiteY0" fmla="*/ 12700 h 1881717"/>
              <a:gd name="connsiteX1" fmla="*/ 1968500 w 3784600"/>
              <a:gd name="connsiteY1" fmla="*/ 1879600 h 1881717"/>
              <a:gd name="connsiteX2" fmla="*/ 3784600 w 3784600"/>
              <a:gd name="connsiteY2" fmla="*/ 0 h 1881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600" h="1881717">
                <a:moveTo>
                  <a:pt x="0" y="12700"/>
                </a:moveTo>
                <a:cubicBezTo>
                  <a:pt x="668866" y="947208"/>
                  <a:pt x="1337733" y="1881717"/>
                  <a:pt x="1968500" y="1879600"/>
                </a:cubicBezTo>
                <a:cubicBezTo>
                  <a:pt x="2599267" y="1877483"/>
                  <a:pt x="3191933" y="938741"/>
                  <a:pt x="3784600" y="0"/>
                </a:cubicBezTo>
              </a:path>
            </a:pathLst>
          </a:custGeom>
          <a:ln w="1905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/>
          <p:cNvSpPr txBox="1"/>
          <p:nvPr/>
        </p:nvSpPr>
        <p:spPr>
          <a:xfrm>
            <a:off x="4071934" y="3214686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Route 2</a:t>
            </a:r>
            <a:endParaRPr lang="en-GB" b="1" baseline="-25000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62096" y="2381257"/>
            <a:ext cx="142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2 x </a:t>
            </a:r>
            <a:r>
              <a:rPr lang="en-GB" b="1" dirty="0" smtClean="0"/>
              <a:t>– 297</a:t>
            </a:r>
          </a:p>
          <a:p>
            <a:pPr algn="ctr"/>
            <a:r>
              <a:rPr lang="en-GB" b="1" dirty="0" smtClean="0"/>
              <a:t>  =  - 594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5857884" y="2500306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2 x </a:t>
            </a:r>
            <a:r>
              <a:rPr lang="en-GB" b="1" dirty="0" smtClean="0"/>
              <a:t>– 441</a:t>
            </a:r>
          </a:p>
          <a:p>
            <a:pPr algn="ctr"/>
            <a:r>
              <a:rPr lang="en-GB" b="1" dirty="0" smtClean="0">
                <a:solidFill>
                  <a:srgbClr val="FF0000"/>
                </a:solidFill>
              </a:rPr>
              <a:t>=  - 882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571604" y="2357430"/>
            <a:ext cx="142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2 x + </a:t>
            </a:r>
            <a:r>
              <a:rPr lang="en-GB" b="1" dirty="0" smtClean="0">
                <a:solidFill>
                  <a:srgbClr val="FF0000"/>
                </a:solidFill>
              </a:rPr>
              <a:t>297</a:t>
            </a:r>
          </a:p>
          <a:p>
            <a:pPr algn="ctr"/>
            <a:r>
              <a:rPr lang="en-GB" b="1" dirty="0" smtClean="0">
                <a:solidFill>
                  <a:srgbClr val="FF0000"/>
                </a:solidFill>
              </a:rPr>
              <a:t>=  + 594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857884" y="2500306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2 x </a:t>
            </a:r>
            <a:r>
              <a:rPr lang="en-GB" b="1" dirty="0" smtClean="0">
                <a:solidFill>
                  <a:srgbClr val="FF0000"/>
                </a:solidFill>
              </a:rPr>
              <a:t>– 441</a:t>
            </a:r>
          </a:p>
          <a:p>
            <a:pPr algn="ctr"/>
            <a:r>
              <a:rPr lang="en-GB" b="1" dirty="0" smtClean="0">
                <a:solidFill>
                  <a:srgbClr val="FF0000"/>
                </a:solidFill>
              </a:rPr>
              <a:t>=  - 882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357422" y="464344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Route 2 = </a:t>
            </a:r>
            <a:r>
              <a:rPr lang="en-GB" b="1" dirty="0" smtClean="0">
                <a:solidFill>
                  <a:srgbClr val="FF0000"/>
                </a:solidFill>
              </a:rPr>
              <a:t>+ 594</a:t>
            </a:r>
            <a:r>
              <a:rPr lang="en-GB" b="1" dirty="0" smtClean="0">
                <a:solidFill>
                  <a:srgbClr val="FF0000"/>
                </a:solidFill>
              </a:rPr>
              <a:t>  +  </a:t>
            </a:r>
            <a:r>
              <a:rPr lang="en-GB" b="1" dirty="0" smtClean="0">
                <a:solidFill>
                  <a:srgbClr val="FF0000"/>
                </a:solidFill>
              </a:rPr>
              <a:t>- 882</a:t>
            </a:r>
            <a:endParaRPr lang="en-GB" dirty="0" smtClean="0">
              <a:solidFill>
                <a:srgbClr val="FF0000"/>
              </a:solidFill>
            </a:endParaRPr>
          </a:p>
          <a:p>
            <a:r>
              <a:rPr lang="en-GB" b="1" dirty="0" smtClean="0">
                <a:solidFill>
                  <a:srgbClr val="FF0000"/>
                </a:solidFill>
              </a:rPr>
              <a:t>Route 2 = - 288 </a:t>
            </a:r>
            <a:r>
              <a:rPr lang="en-GB" b="1" dirty="0" err="1" smtClean="0">
                <a:solidFill>
                  <a:srgbClr val="FF0000"/>
                </a:solidFill>
              </a:rPr>
              <a:t>Kj</a:t>
            </a:r>
            <a:r>
              <a:rPr lang="en-GB" b="1" dirty="0" smtClean="0">
                <a:solidFill>
                  <a:srgbClr val="FF0000"/>
                </a:solidFill>
              </a:rPr>
              <a:t> Mol</a:t>
            </a:r>
            <a:r>
              <a:rPr lang="en-GB" b="1" baseline="30000" dirty="0" smtClean="0">
                <a:solidFill>
                  <a:srgbClr val="FF0000"/>
                </a:solidFill>
              </a:rPr>
              <a:t>-1</a:t>
            </a:r>
            <a:endParaRPr lang="en-GB" dirty="0" smtClean="0">
              <a:solidFill>
                <a:srgbClr val="FF0000"/>
              </a:solidFill>
            </a:endParaRPr>
          </a:p>
          <a:p>
            <a:r>
              <a:rPr lang="en-GB" b="1" dirty="0" smtClean="0"/>
              <a:t>Hess’s Law:</a:t>
            </a:r>
            <a:endParaRPr lang="en-GB" dirty="0" smtClean="0"/>
          </a:p>
          <a:p>
            <a:r>
              <a:rPr lang="en-GB" b="1" dirty="0" smtClean="0">
                <a:solidFill>
                  <a:srgbClr val="0070C0"/>
                </a:solidFill>
              </a:rPr>
              <a:t>Route 1</a:t>
            </a:r>
            <a:r>
              <a:rPr lang="en-GB" b="1" dirty="0" smtClean="0"/>
              <a:t> = </a:t>
            </a:r>
            <a:r>
              <a:rPr lang="en-GB" b="1" dirty="0" smtClean="0">
                <a:solidFill>
                  <a:srgbClr val="FF0000"/>
                </a:solidFill>
              </a:rPr>
              <a:t>Route 2</a:t>
            </a:r>
            <a:endParaRPr lang="en-GB" dirty="0">
              <a:solidFill>
                <a:srgbClr val="FF0000"/>
              </a:solidFill>
            </a:endParaRPr>
          </a:p>
          <a:p>
            <a:r>
              <a:rPr lang="en-GB" b="1" dirty="0" smtClean="0">
                <a:solidFill>
                  <a:srgbClr val="0070C0"/>
                </a:solidFill>
              </a:rPr>
              <a:t>Route 1 = - 288 </a:t>
            </a:r>
            <a:r>
              <a:rPr lang="en-GB" b="1" dirty="0" err="1" smtClean="0">
                <a:solidFill>
                  <a:srgbClr val="0070C0"/>
                </a:solidFill>
              </a:rPr>
              <a:t>Kj</a:t>
            </a:r>
            <a:r>
              <a:rPr lang="en-GB" b="1" dirty="0" smtClean="0">
                <a:solidFill>
                  <a:srgbClr val="0070C0"/>
                </a:solidFill>
              </a:rPr>
              <a:t> Mol</a:t>
            </a:r>
            <a:r>
              <a:rPr lang="en-GB" b="1" baseline="30000" dirty="0" smtClean="0">
                <a:solidFill>
                  <a:srgbClr val="0070C0"/>
                </a:solidFill>
              </a:rPr>
              <a:t>-1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85720" y="214290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Enthalpy cycle: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6" grpId="0"/>
      <p:bldP spid="32" grpId="0"/>
      <p:bldP spid="33" grpId="0"/>
      <p:bldP spid="34" grpId="0" animBg="1"/>
      <p:bldP spid="35" grpId="0"/>
      <p:bldP spid="36" grpId="0" animBg="1"/>
      <p:bldP spid="37" grpId="0" animBg="1"/>
      <p:bldP spid="38" grpId="0" animBg="1"/>
      <p:bldP spid="39" grpId="0"/>
      <p:bldP spid="40" grpId="0"/>
      <p:bldP spid="40" grpId="1"/>
      <p:bldP spid="41" grpId="0"/>
      <p:bldP spid="41" grpId="1"/>
      <p:bldP spid="42" grpId="0"/>
      <p:bldP spid="43" grpId="0"/>
      <p:bldP spid="4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56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Horsforth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Horsforth School</dc:creator>
  <cp:lastModifiedBy>humemj</cp:lastModifiedBy>
  <cp:revision>15</cp:revision>
  <dcterms:created xsi:type="dcterms:W3CDTF">2009-03-21T11:05:02Z</dcterms:created>
  <dcterms:modified xsi:type="dcterms:W3CDTF">2012-05-25T08:40:04Z</dcterms:modified>
</cp:coreProperties>
</file>