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86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697D0-D114-42B1-807B-7682FE59F518}" type="datetimeFigureOut">
              <a:rPr lang="en-US" smtClean="0"/>
              <a:pPr/>
              <a:t>8/29/2008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E305-50F3-4ED2-9EBE-CEB77E7D32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1E305-50F3-4ED2-9EBE-CEB77E7D32FA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348E2-4F32-4CF4-A346-360324326D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1F5A4-5CC0-4C8E-8EE7-B179D4EEDF3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CB214-F87F-45E8-B2B3-C8204C07F49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3BDAD-B1F8-43C4-BD35-A086BA331BB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4B5B6-EEFE-413E-976B-F0643163340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D2A20-9FEF-4C5D-9154-16E5A8FA846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D09D0B-ED7E-4548-811F-E31B66C78C2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4D50-2176-408C-8273-22905122A16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DB56F-1CC5-46FD-AD29-6D97D551027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084BE-72BB-4C97-ABF5-D3A8FBD7F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1E31EA-463E-491B-8F54-35C87392F4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7FEA94-820A-423A-835F-F86B6DE0C65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214282" y="357166"/>
            <a:ext cx="6072230" cy="6215082"/>
            <a:chOff x="1000100" y="357166"/>
            <a:chExt cx="6072230" cy="6215082"/>
          </a:xfrm>
        </p:grpSpPr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643306" y="3071810"/>
              <a:ext cx="719138" cy="71913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3000364" y="2357430"/>
              <a:ext cx="2071702" cy="21431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auto">
            <a:xfrm>
              <a:off x="2214546" y="1571612"/>
              <a:ext cx="3643338" cy="378621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auto">
            <a:xfrm>
              <a:off x="1571604" y="928670"/>
              <a:ext cx="4929222" cy="500066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77"/>
            <p:cNvSpPr>
              <a:spLocks noChangeArrowheads="1"/>
            </p:cNvSpPr>
            <p:nvPr/>
          </p:nvSpPr>
          <p:spPr bwMode="auto">
            <a:xfrm>
              <a:off x="1000100" y="357166"/>
              <a:ext cx="6072230" cy="62150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5929322" y="500042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think of an atom like this.  Having electron shells at equal distances apart</a:t>
            </a:r>
            <a:endParaRPr lang="en-GB" dirty="0"/>
          </a:p>
        </p:txBody>
      </p:sp>
      <p:sp>
        <p:nvSpPr>
          <p:cNvPr id="56" name="TextBox 55"/>
          <p:cNvSpPr txBox="1"/>
          <p:nvPr/>
        </p:nvSpPr>
        <p:spPr>
          <a:xfrm>
            <a:off x="5929322" y="5072074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it was like this then surely the lines in the spectra would be equally spread out.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43042" y="142873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red is of lower energy so would represent the electron shell nearest the nucleus</a:t>
            </a:r>
            <a:endParaRPr lang="en-GB" dirty="0"/>
          </a:p>
        </p:txBody>
      </p:sp>
      <p:pic>
        <p:nvPicPr>
          <p:cNvPr id="2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2105025"/>
            <a:ext cx="723900" cy="4752975"/>
          </a:xfrm>
          <a:prstGeom prst="rect">
            <a:avLst/>
          </a:prstGeom>
          <a:noFill/>
        </p:spPr>
      </p:pic>
      <p:pic>
        <p:nvPicPr>
          <p:cNvPr id="4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2014539" y="628644"/>
            <a:ext cx="723900" cy="475297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57752" y="2500306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Rotate the spectra</a:t>
            </a:r>
            <a:endParaRPr lang="en-GB" dirty="0"/>
          </a:p>
        </p:txBody>
      </p:sp>
      <p:cxnSp>
        <p:nvCxnSpPr>
          <p:cNvPr id="7" name="Straight Arrow Connector 6"/>
          <p:cNvCxnSpPr>
            <a:stCxn id="4" idx="2"/>
          </p:cNvCxnSpPr>
          <p:nvPr/>
        </p:nvCxnSpPr>
        <p:spPr>
          <a:xfrm flipV="1">
            <a:off x="4752977" y="3000372"/>
            <a:ext cx="2676543" cy="4760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85720" y="428604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line emission spectra tells us something different.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928927" y="2571743"/>
            <a:ext cx="428630" cy="4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86248" y="4000504"/>
            <a:ext cx="30718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Each new line represents a new electron shell.  As you move away from the nucleus they get closer together.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rot="5400000" flipH="1" flipV="1">
            <a:off x="6858016" y="3214686"/>
            <a:ext cx="1000132" cy="571504"/>
          </a:xfrm>
          <a:prstGeom prst="straightConnector1">
            <a:avLst/>
          </a:prstGeom>
          <a:ln w="127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429388" y="571480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 the electron shells must look more like this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000496" y="500042"/>
            <a:ext cx="642942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652823" y="3367103"/>
            <a:ext cx="720725" cy="719138"/>
            <a:chOff x="3878" y="1434"/>
            <a:chExt cx="454" cy="453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3" y="1434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3923" y="1616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change the diagram to make it easier to see what is going on in the atom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143636" y="0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only need to look at one section of the atom:</a:t>
            </a:r>
            <a:endParaRPr lang="en-GB" dirty="0"/>
          </a:p>
        </p:txBody>
      </p:sp>
      <p:sp>
        <p:nvSpPr>
          <p:cNvPr id="15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24"/>
          <p:cNvSpPr>
            <a:spLocks noChangeArrowheads="1"/>
          </p:cNvSpPr>
          <p:nvPr/>
        </p:nvSpPr>
        <p:spPr bwMode="auto">
          <a:xfrm>
            <a:off x="3643306" y="3357562"/>
            <a:ext cx="719138" cy="719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pic>
        <p:nvPicPr>
          <p:cNvPr id="1026" name="Picture 2" descr="C:\Documents and Settings\humemj01\Desktop\pic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0"/>
            <a:ext cx="723900" cy="4752975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4000496" y="500042"/>
            <a:ext cx="642942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652823" y="3367103"/>
            <a:ext cx="720725" cy="719138"/>
            <a:chOff x="3878" y="1434"/>
            <a:chExt cx="454" cy="453"/>
          </a:xfrm>
        </p:grpSpPr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3923" y="1434"/>
              <a:ext cx="40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3923" y="1616"/>
              <a:ext cx="40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GB" b="1" dirty="0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3878" y="1434"/>
              <a:ext cx="453" cy="45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2080" name="Oval 32"/>
          <p:cNvSpPr>
            <a:spLocks noChangeArrowheads="1"/>
          </p:cNvSpPr>
          <p:nvPr/>
        </p:nvSpPr>
        <p:spPr bwMode="auto">
          <a:xfrm>
            <a:off x="3363898" y="3078178"/>
            <a:ext cx="1295400" cy="12969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00" name="Oval 52"/>
          <p:cNvSpPr>
            <a:spLocks noChangeArrowheads="1"/>
          </p:cNvSpPr>
          <p:nvPr/>
        </p:nvSpPr>
        <p:spPr bwMode="auto">
          <a:xfrm>
            <a:off x="1785918" y="1500198"/>
            <a:ext cx="4500594" cy="450057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125" name="Oval 77"/>
          <p:cNvSpPr>
            <a:spLocks noChangeArrowheads="1"/>
          </p:cNvSpPr>
          <p:nvPr/>
        </p:nvSpPr>
        <p:spPr bwMode="auto">
          <a:xfrm>
            <a:off x="1214414" y="1000108"/>
            <a:ext cx="5572164" cy="5500726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Oval 77"/>
          <p:cNvSpPr>
            <a:spLocks noChangeArrowheads="1"/>
          </p:cNvSpPr>
          <p:nvPr/>
        </p:nvSpPr>
        <p:spPr bwMode="auto">
          <a:xfrm>
            <a:off x="1000100" y="785794"/>
            <a:ext cx="6000792" cy="592935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53" name="Oval 77"/>
          <p:cNvSpPr>
            <a:spLocks noChangeArrowheads="1"/>
          </p:cNvSpPr>
          <p:nvPr/>
        </p:nvSpPr>
        <p:spPr bwMode="auto">
          <a:xfrm>
            <a:off x="857224" y="642918"/>
            <a:ext cx="6286544" cy="621508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643438" y="500042"/>
            <a:ext cx="2714644" cy="6357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143636" y="0"/>
            <a:ext cx="300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only need to look at one section of the atom: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>
            <a:off x="785786" y="500042"/>
            <a:ext cx="2786082" cy="6357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3143240" y="3357562"/>
            <a:ext cx="2714644" cy="3500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571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can change the diagram to make it easier to see what is going on in the atom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643570" y="4714884"/>
            <a:ext cx="25717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From here, we extend the curves into straight lines.  This gives us a chart called an energy level diagram: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-857288" y="2143116"/>
            <a:ext cx="6572296" cy="6858000"/>
            <a:chOff x="785786" y="0"/>
            <a:chExt cx="6572296" cy="6858000"/>
          </a:xfrm>
        </p:grpSpPr>
        <p:pic>
          <p:nvPicPr>
            <p:cNvPr id="1026" name="Picture 2" descr="C:\Documents and Settings\humemj01\Desktop\pic1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28992" y="0"/>
              <a:ext cx="723900" cy="4752975"/>
            </a:xfrm>
            <a:prstGeom prst="rect">
              <a:avLst/>
            </a:prstGeom>
            <a:noFill/>
          </p:spPr>
        </p:pic>
        <p:sp>
          <p:nvSpPr>
            <p:cNvPr id="14" name="Rectangle 13"/>
            <p:cNvSpPr/>
            <p:nvPr/>
          </p:nvSpPr>
          <p:spPr>
            <a:xfrm>
              <a:off x="4000496" y="500042"/>
              <a:ext cx="642942" cy="27860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" name="Group 48"/>
            <p:cNvGrpSpPr>
              <a:grpSpLocks/>
            </p:cNvGrpSpPr>
            <p:nvPr/>
          </p:nvGrpSpPr>
          <p:grpSpPr bwMode="auto">
            <a:xfrm>
              <a:off x="3652823" y="3367103"/>
              <a:ext cx="720725" cy="719138"/>
              <a:chOff x="3878" y="1434"/>
              <a:chExt cx="454" cy="453"/>
            </a:xfrm>
          </p:grpSpPr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3923" y="1434"/>
                <a:ext cx="40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GB" b="1" dirty="0"/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3923" y="1616"/>
                <a:ext cx="40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GB" b="1" dirty="0"/>
              </a:p>
            </p:txBody>
          </p:sp>
          <p:sp>
            <p:nvSpPr>
              <p:cNvPr id="2072" name="Oval 24"/>
              <p:cNvSpPr>
                <a:spLocks noChangeArrowheads="1"/>
              </p:cNvSpPr>
              <p:nvPr/>
            </p:nvSpPr>
            <p:spPr bwMode="auto">
              <a:xfrm>
                <a:off x="3878" y="1434"/>
                <a:ext cx="453" cy="45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3363898" y="3078178"/>
              <a:ext cx="1295400" cy="12969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00" name="Oval 52"/>
            <p:cNvSpPr>
              <a:spLocks noChangeArrowheads="1"/>
            </p:cNvSpPr>
            <p:nvPr/>
          </p:nvSpPr>
          <p:spPr bwMode="auto">
            <a:xfrm>
              <a:off x="1785918" y="1500198"/>
              <a:ext cx="4500594" cy="4500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25" name="Oval 77"/>
            <p:cNvSpPr>
              <a:spLocks noChangeArrowheads="1"/>
            </p:cNvSpPr>
            <p:nvPr/>
          </p:nvSpPr>
          <p:spPr bwMode="auto">
            <a:xfrm>
              <a:off x="1214414" y="1000108"/>
              <a:ext cx="5572164" cy="5500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" name="Oval 77"/>
            <p:cNvSpPr>
              <a:spLocks noChangeArrowheads="1"/>
            </p:cNvSpPr>
            <p:nvPr/>
          </p:nvSpPr>
          <p:spPr bwMode="auto">
            <a:xfrm>
              <a:off x="1000100" y="785794"/>
              <a:ext cx="6000792" cy="592935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3" name="Oval 77"/>
            <p:cNvSpPr>
              <a:spLocks noChangeArrowheads="1"/>
            </p:cNvSpPr>
            <p:nvPr/>
          </p:nvSpPr>
          <p:spPr bwMode="auto">
            <a:xfrm>
              <a:off x="857224" y="642918"/>
              <a:ext cx="6286544" cy="621508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643438" y="500042"/>
              <a:ext cx="2714644" cy="6357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5786" y="500042"/>
              <a:ext cx="2786082" cy="635795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143240" y="3357562"/>
              <a:ext cx="2714644" cy="3500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 rot="5400000">
            <a:off x="1608117" y="4035429"/>
            <a:ext cx="321471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3286116" y="5715016"/>
            <a:ext cx="3500462" cy="1031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080" idx="0"/>
          </p:cNvCxnSpPr>
          <p:nvPr/>
        </p:nvCxnSpPr>
        <p:spPr>
          <a:xfrm rot="5400000" flipH="1" flipV="1">
            <a:off x="2788429" y="4795045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777327" y="2723343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2777327" y="2509029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 flipH="1" flipV="1">
            <a:off x="2777327" y="2366153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2777327" y="3223409"/>
            <a:ext cx="6344" cy="8461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214678" y="5214950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3214678" y="3143248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3214678" y="2928934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3214678" y="2786058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214678" y="3643314"/>
            <a:ext cx="1000132" cy="6344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86248" y="500063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214810" y="350043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4214810" y="300037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4214810" y="27146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electron shell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4214810" y="24288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r>
              <a:rPr lang="en-GB" baseline="30000" dirty="0" smtClean="0"/>
              <a:t>th</a:t>
            </a:r>
            <a:r>
              <a:rPr lang="en-GB" dirty="0" smtClean="0"/>
              <a:t> electron shell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3214678" y="2428868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4.54209E-6 L -0.31459 -0.1468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-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/>
          <p:nvPr/>
        </p:nvGrpSpPr>
        <p:grpSpPr>
          <a:xfrm>
            <a:off x="357158" y="1428736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114298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286380" y="2143116"/>
            <a:ext cx="3571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call these diagrams energy level diagrams and each electron shell is now called ‘</a:t>
            </a:r>
            <a:r>
              <a:rPr lang="en-GB" b="1" dirty="0" smtClean="0"/>
              <a:t>The Principle Quantum Number, n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n=1</a:t>
            </a:r>
            <a:endParaRPr lang="en-GB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17144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n=4</a:t>
            </a:r>
            <a:endParaRPr lang="en-GB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n=3</a:t>
            </a:r>
            <a:endParaRPr lang="en-GB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5003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n=2</a:t>
            </a:r>
            <a:endParaRPr lang="en-GB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286116" y="14287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etc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/>
          <p:nvPr/>
        </p:nvGrpSpPr>
        <p:grpSpPr>
          <a:xfrm>
            <a:off x="357158" y="1428736"/>
            <a:ext cx="3571900" cy="3296466"/>
            <a:chOff x="3214678" y="2428868"/>
            <a:chExt cx="3571900" cy="3296466"/>
          </a:xfrm>
        </p:grpSpPr>
        <p:cxnSp>
          <p:nvCxnSpPr>
            <p:cNvPr id="21" name="Straight Arrow Connector 20"/>
            <p:cNvCxnSpPr/>
            <p:nvPr/>
          </p:nvCxnSpPr>
          <p:spPr>
            <a:xfrm rot="5400000">
              <a:off x="1608117" y="4035429"/>
              <a:ext cx="321471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10800000" flipV="1">
              <a:off x="3286116" y="5715016"/>
              <a:ext cx="3500462" cy="1031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3214678" y="5214950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3214678" y="314324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3214678" y="292893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3214678" y="2786058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3214678" y="3643314"/>
              <a:ext cx="1000132" cy="6344"/>
            </a:xfrm>
            <a:prstGeom prst="line">
              <a:avLst/>
            </a:prstGeom>
            <a:ln w="190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4286248" y="500063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</a:t>
              </a:r>
              <a:r>
                <a:rPr lang="en-GB" baseline="30000" dirty="0" smtClean="0"/>
                <a:t>st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14810" y="350043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2</a:t>
              </a:r>
              <a:r>
                <a:rPr lang="en-GB" baseline="30000" dirty="0" smtClean="0"/>
                <a:t>nd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214810" y="3000372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3</a:t>
              </a:r>
              <a:r>
                <a:rPr lang="en-GB" baseline="30000" dirty="0" smtClean="0"/>
                <a:t>rd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214810" y="2714620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4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4214810" y="2428868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5</a:t>
              </a:r>
              <a:r>
                <a:rPr lang="en-GB" baseline="30000" dirty="0" smtClean="0"/>
                <a:t>th</a:t>
              </a:r>
              <a:r>
                <a:rPr lang="en-GB" dirty="0" smtClean="0"/>
                <a:t> electron shell</a:t>
              </a:r>
              <a:endParaRPr lang="en-GB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0" y="114298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Energy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286380" y="2143116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 GCSE you only filled the first 2 electron shells: 2.8.  But if you keep filling they can hold more electrons (because they are bigger).  We will look at this in more detail later.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3286116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286116" y="171448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32e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3286116" y="200024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18e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286116" y="250030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8e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500298" y="5286388"/>
            <a:ext cx="4714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work out the number of electrons  = 2n</a:t>
            </a:r>
            <a:r>
              <a:rPr lang="en-GB" baseline="30000" dirty="0" smtClean="0"/>
              <a:t>2</a:t>
            </a:r>
            <a:endParaRPr lang="en-GB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321</Words>
  <Application>Microsoft PowerPoint</Application>
  <PresentationFormat>On-screen Show (4:3)</PresentationFormat>
  <Paragraphs>54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Leeds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humemj01</dc:creator>
  <cp:lastModifiedBy>Horsforth School</cp:lastModifiedBy>
  <cp:revision>50</cp:revision>
  <dcterms:created xsi:type="dcterms:W3CDTF">2004-06-11T08:15:09Z</dcterms:created>
  <dcterms:modified xsi:type="dcterms:W3CDTF">2008-08-29T18:48:48Z</dcterms:modified>
</cp:coreProperties>
</file>