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709A0B-C05D-4EA2-9CC6-AC63FB8DD356}" type="datetimeFigureOut">
              <a:rPr lang="en-US" smtClean="0"/>
              <a:t>9/20/2008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BFC10E-95AD-4E09-9826-26211331D9FC}"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BBFC10E-95AD-4E09-9826-26211331D9FC}" type="slidenum">
              <a:rPr lang="en-GB" smtClean="0"/>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BBFC10E-95AD-4E09-9826-26211331D9FC}" type="slidenum">
              <a:rPr lang="en-GB" smtClean="0"/>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BBFC10E-95AD-4E09-9826-26211331D9FC}" type="slidenum">
              <a:rPr lang="en-GB" smtClean="0"/>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BBFC10E-95AD-4E09-9826-26211331D9FC}" type="slidenum">
              <a:rPr lang="en-GB" smtClean="0"/>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BBFC10E-95AD-4E09-9826-26211331D9FC}" type="slidenum">
              <a:rPr lang="en-GB" smtClean="0"/>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BBFC10E-95AD-4E09-9826-26211331D9FC}" type="slidenum">
              <a:rPr lang="en-GB" smtClean="0"/>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BBFC10E-95AD-4E09-9826-26211331D9FC}" type="slidenum">
              <a:rPr lang="en-GB" smtClean="0"/>
              <a:t>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BBFC10E-95AD-4E09-9826-26211331D9FC}" type="slidenum">
              <a:rPr lang="en-GB" smtClean="0"/>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436E4DE-C928-4778-89B8-72C8EA35B01C}" type="datetimeFigureOut">
              <a:rPr lang="en-US" smtClean="0"/>
              <a:pPr/>
              <a:t>9/20/2008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36E4DE-C928-4778-89B8-72C8EA35B01C}" type="datetimeFigureOut">
              <a:rPr lang="en-US" smtClean="0"/>
              <a:pPr/>
              <a:t>9/20/2008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36E4DE-C928-4778-89B8-72C8EA35B01C}" type="datetimeFigureOut">
              <a:rPr lang="en-US" smtClean="0"/>
              <a:pPr/>
              <a:t>9/20/2008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36E4DE-C928-4778-89B8-72C8EA35B01C}" type="datetimeFigureOut">
              <a:rPr lang="en-US" smtClean="0"/>
              <a:pPr/>
              <a:t>9/20/2008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36E4DE-C928-4778-89B8-72C8EA35B01C}" type="datetimeFigureOut">
              <a:rPr lang="en-US" smtClean="0"/>
              <a:pPr/>
              <a:t>9/20/2008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436E4DE-C928-4778-89B8-72C8EA35B01C}" type="datetimeFigureOut">
              <a:rPr lang="en-US" smtClean="0"/>
              <a:pPr/>
              <a:t>9/20/2008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436E4DE-C928-4778-89B8-72C8EA35B01C}" type="datetimeFigureOut">
              <a:rPr lang="en-US" smtClean="0"/>
              <a:pPr/>
              <a:t>9/20/2008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436E4DE-C928-4778-89B8-72C8EA35B01C}" type="datetimeFigureOut">
              <a:rPr lang="en-US" smtClean="0"/>
              <a:pPr/>
              <a:t>9/20/2008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36E4DE-C928-4778-89B8-72C8EA35B01C}" type="datetimeFigureOut">
              <a:rPr lang="en-US" smtClean="0"/>
              <a:pPr/>
              <a:t>9/20/2008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36E4DE-C928-4778-89B8-72C8EA35B01C}" type="datetimeFigureOut">
              <a:rPr lang="en-US" smtClean="0"/>
              <a:pPr/>
              <a:t>9/20/2008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36E4DE-C928-4778-89B8-72C8EA35B01C}" type="datetimeFigureOut">
              <a:rPr lang="en-US" smtClean="0"/>
              <a:pPr/>
              <a:t>9/20/2008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5AA747-E003-45DC-A015-C01B154DE93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36E4DE-C928-4778-89B8-72C8EA35B01C}" type="datetimeFigureOut">
              <a:rPr lang="en-US" smtClean="0"/>
              <a:pPr/>
              <a:t>9/20/2008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5AA747-E003-45DC-A015-C01B154DE93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 name="Group 102"/>
          <p:cNvGrpSpPr/>
          <p:nvPr/>
        </p:nvGrpSpPr>
        <p:grpSpPr>
          <a:xfrm>
            <a:off x="5060944" y="1563068"/>
            <a:ext cx="1521488" cy="1237055"/>
            <a:chOff x="5060944" y="1563068"/>
            <a:chExt cx="1521488" cy="1237055"/>
          </a:xfrm>
        </p:grpSpPr>
        <p:grpSp>
          <p:nvGrpSpPr>
            <p:cNvPr id="1028" name="Group 4"/>
            <p:cNvGrpSpPr>
              <a:grpSpLocks/>
            </p:cNvGrpSpPr>
            <p:nvPr/>
          </p:nvGrpSpPr>
          <p:grpSpPr bwMode="auto">
            <a:xfrm>
              <a:off x="5510105" y="1995732"/>
              <a:ext cx="405987" cy="391531"/>
              <a:chOff x="3878" y="1434"/>
              <a:chExt cx="454" cy="453"/>
            </a:xfrm>
          </p:grpSpPr>
          <p:sp>
            <p:nvSpPr>
              <p:cNvPr id="1030"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3" name="Text Box 9"/>
              <p:cNvSpPr txBox="1">
                <a:spLocks noChangeArrowheads="1"/>
              </p:cNvSpPr>
              <p:nvPr/>
            </p:nvSpPr>
            <p:spPr bwMode="auto">
              <a:xfrm>
                <a:off x="3923" y="1616"/>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34"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35" name="Oval 11"/>
            <p:cNvSpPr>
              <a:spLocks noChangeArrowheads="1"/>
            </p:cNvSpPr>
            <p:nvPr/>
          </p:nvSpPr>
          <p:spPr bwMode="auto">
            <a:xfrm>
              <a:off x="5347256" y="1838815"/>
              <a:ext cx="731686" cy="706889"/>
            </a:xfrm>
            <a:prstGeom prst="ellipse">
              <a:avLst/>
            </a:prstGeom>
            <a:noFill/>
            <a:ln w="9525">
              <a:solidFill>
                <a:srgbClr val="000000"/>
              </a:solidFill>
              <a:round/>
              <a:headEnd/>
              <a:tailEnd/>
            </a:ln>
          </p:spPr>
          <p:txBody>
            <a:bodyPr vert="horz" wrap="none" lIns="91440" tIns="45720" rIns="91440" bIns="45720" numCol="1" anchor="ctr" anchorCtr="0" compatLnSpc="1">
              <a:prstTxWarp prst="textNoShape">
                <a:avLst/>
              </a:prstTxWarp>
            </a:bodyPr>
            <a:lstStyle/>
            <a:p>
              <a:endParaRPr lang="en-GB"/>
            </a:p>
          </p:txBody>
        </p:sp>
        <p:grpSp>
          <p:nvGrpSpPr>
            <p:cNvPr id="1036" name="Group 12"/>
            <p:cNvGrpSpPr>
              <a:grpSpLocks/>
            </p:cNvGrpSpPr>
            <p:nvPr/>
          </p:nvGrpSpPr>
          <p:grpSpPr bwMode="auto">
            <a:xfrm>
              <a:off x="5632053" y="2428397"/>
              <a:ext cx="366601" cy="175960"/>
              <a:chOff x="1429" y="3022"/>
              <a:chExt cx="409" cy="204"/>
            </a:xfrm>
          </p:grpSpPr>
          <p:sp>
            <p:nvSpPr>
              <p:cNvPr id="1037" name="Oval 13"/>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38" name="Text Box 14"/>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sp>
          <p:nvSpPr>
            <p:cNvPr id="1039" name="Oval 15"/>
            <p:cNvSpPr>
              <a:spLocks noChangeArrowheads="1"/>
            </p:cNvSpPr>
            <p:nvPr/>
          </p:nvSpPr>
          <p:spPr bwMode="auto">
            <a:xfrm>
              <a:off x="5143504" y="1643050"/>
              <a:ext cx="1139946" cy="1098420"/>
            </a:xfrm>
            <a:prstGeom prst="ellipse">
              <a:avLst/>
            </a:prstGeom>
            <a:noFill/>
            <a:ln w="9525">
              <a:solidFill>
                <a:srgbClr val="000000"/>
              </a:solidFill>
              <a:round/>
              <a:headEnd/>
              <a:tailEnd/>
            </a:ln>
          </p:spPr>
          <p:txBody>
            <a:bodyPr vert="horz" wrap="none" lIns="91440" tIns="45720" rIns="91440" bIns="45720" numCol="1" anchor="ctr" anchorCtr="0" compatLnSpc="1">
              <a:prstTxWarp prst="textNoShape">
                <a:avLst/>
              </a:prstTxWarp>
            </a:bodyPr>
            <a:lstStyle/>
            <a:p>
              <a:endParaRPr lang="en-GB"/>
            </a:p>
          </p:txBody>
        </p:sp>
        <p:grpSp>
          <p:nvGrpSpPr>
            <p:cNvPr id="1040" name="Group 16"/>
            <p:cNvGrpSpPr>
              <a:grpSpLocks/>
            </p:cNvGrpSpPr>
            <p:nvPr/>
          </p:nvGrpSpPr>
          <p:grpSpPr bwMode="auto">
            <a:xfrm>
              <a:off x="6215074" y="2143116"/>
              <a:ext cx="367358" cy="175960"/>
              <a:chOff x="1429" y="3022"/>
              <a:chExt cx="409" cy="204"/>
            </a:xfrm>
          </p:grpSpPr>
          <p:sp>
            <p:nvSpPr>
              <p:cNvPr id="1041" name="Oval 17"/>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42" name="Text Box 18"/>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45" name="Group 21"/>
            <p:cNvGrpSpPr>
              <a:grpSpLocks/>
            </p:cNvGrpSpPr>
            <p:nvPr/>
          </p:nvGrpSpPr>
          <p:grpSpPr bwMode="auto">
            <a:xfrm>
              <a:off x="5713099" y="1563068"/>
              <a:ext cx="366601" cy="176722"/>
              <a:chOff x="1429" y="3022"/>
              <a:chExt cx="409" cy="204"/>
            </a:xfrm>
          </p:grpSpPr>
          <p:sp>
            <p:nvSpPr>
              <p:cNvPr id="1046" name="Oval 22"/>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47" name="Text Box 23"/>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51" name="Group 27"/>
            <p:cNvGrpSpPr>
              <a:grpSpLocks/>
            </p:cNvGrpSpPr>
            <p:nvPr/>
          </p:nvGrpSpPr>
          <p:grpSpPr bwMode="auto">
            <a:xfrm>
              <a:off x="5713099" y="2622639"/>
              <a:ext cx="366601" cy="177484"/>
              <a:chOff x="1429" y="3022"/>
              <a:chExt cx="409" cy="204"/>
            </a:xfrm>
          </p:grpSpPr>
          <p:sp>
            <p:nvSpPr>
              <p:cNvPr id="1052" name="Oval 28"/>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3" name="Text Box 29"/>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54" name="Group 30"/>
            <p:cNvGrpSpPr>
              <a:grpSpLocks/>
            </p:cNvGrpSpPr>
            <p:nvPr/>
          </p:nvGrpSpPr>
          <p:grpSpPr bwMode="auto">
            <a:xfrm>
              <a:off x="5508590" y="1563068"/>
              <a:ext cx="367358" cy="176722"/>
              <a:chOff x="1429" y="3022"/>
              <a:chExt cx="409" cy="204"/>
            </a:xfrm>
          </p:grpSpPr>
          <p:sp>
            <p:nvSpPr>
              <p:cNvPr id="1055" name="Oval 31"/>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6" name="Text Box 32"/>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57" name="Group 33"/>
            <p:cNvGrpSpPr>
              <a:grpSpLocks/>
            </p:cNvGrpSpPr>
            <p:nvPr/>
          </p:nvGrpSpPr>
          <p:grpSpPr bwMode="auto">
            <a:xfrm>
              <a:off x="6215074" y="2000240"/>
              <a:ext cx="366601" cy="176722"/>
              <a:chOff x="1429" y="3022"/>
              <a:chExt cx="409" cy="205"/>
            </a:xfrm>
          </p:grpSpPr>
          <p:sp>
            <p:nvSpPr>
              <p:cNvPr id="1058" name="Oval 34"/>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9" name="Text Box 35"/>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60" name="Group 36"/>
            <p:cNvGrpSpPr>
              <a:grpSpLocks/>
            </p:cNvGrpSpPr>
            <p:nvPr/>
          </p:nvGrpSpPr>
          <p:grpSpPr bwMode="auto">
            <a:xfrm>
              <a:off x="5549492" y="2622639"/>
              <a:ext cx="366601" cy="177484"/>
              <a:chOff x="1429" y="3022"/>
              <a:chExt cx="409" cy="204"/>
            </a:xfrm>
          </p:grpSpPr>
          <p:sp>
            <p:nvSpPr>
              <p:cNvPr id="1061" name="Oval 37"/>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2" name="Text Box 38"/>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63" name="Group 39"/>
            <p:cNvGrpSpPr>
              <a:grpSpLocks/>
            </p:cNvGrpSpPr>
            <p:nvPr/>
          </p:nvGrpSpPr>
          <p:grpSpPr bwMode="auto">
            <a:xfrm>
              <a:off x="5060944" y="199573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72" name="Group 48"/>
            <p:cNvGrpSpPr>
              <a:grpSpLocks/>
            </p:cNvGrpSpPr>
            <p:nvPr/>
          </p:nvGrpSpPr>
          <p:grpSpPr bwMode="auto">
            <a:xfrm>
              <a:off x="5687346" y="1740551"/>
              <a:ext cx="366601" cy="176722"/>
              <a:chOff x="1429" y="3022"/>
              <a:chExt cx="409" cy="204"/>
            </a:xfrm>
          </p:grpSpPr>
          <p:sp>
            <p:nvSpPr>
              <p:cNvPr id="1073" name="Oval 49"/>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74" name="Text Box 50"/>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grpSp>
        <p:nvGrpSpPr>
          <p:cNvPr id="101" name="Group 100"/>
          <p:cNvGrpSpPr/>
          <p:nvPr/>
        </p:nvGrpSpPr>
        <p:grpSpPr>
          <a:xfrm>
            <a:off x="2285984" y="1714488"/>
            <a:ext cx="1009543" cy="706889"/>
            <a:chOff x="2071670" y="1285860"/>
            <a:chExt cx="1009543" cy="706889"/>
          </a:xfrm>
        </p:grpSpPr>
        <p:grpSp>
          <p:nvGrpSpPr>
            <p:cNvPr id="1048" name="Group 24"/>
            <p:cNvGrpSpPr>
              <a:grpSpLocks/>
            </p:cNvGrpSpPr>
            <p:nvPr/>
          </p:nvGrpSpPr>
          <p:grpSpPr bwMode="auto">
            <a:xfrm>
              <a:off x="2714612" y="1643050"/>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0" name="Group 99"/>
            <p:cNvGrpSpPr/>
            <p:nvPr/>
          </p:nvGrpSpPr>
          <p:grpSpPr>
            <a:xfrm>
              <a:off x="2071670" y="1285860"/>
              <a:ext cx="731686" cy="706889"/>
              <a:chOff x="4616524" y="3043728"/>
              <a:chExt cx="731686" cy="706889"/>
            </a:xfrm>
          </p:grpSpPr>
          <p:grpSp>
            <p:nvGrpSpPr>
              <p:cNvPr id="56" name="Group 4"/>
              <p:cNvGrpSpPr>
                <a:grpSpLocks/>
              </p:cNvGrpSpPr>
              <p:nvPr/>
            </p:nvGrpSpPr>
            <p:grpSpPr bwMode="auto">
              <a:xfrm>
                <a:off x="4779374" y="3200645"/>
                <a:ext cx="416718" cy="391531"/>
                <a:chOff x="3878" y="1434"/>
                <a:chExt cx="466"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5"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H</a:t>
                  </a:r>
                  <a:endParaRPr kumimoji="0" lang="en-US" sz="1800" b="0" i="0" u="none" strike="noStrike" cap="none" normalizeH="0" baseline="0" dirty="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67" name="Oval 11"/>
              <p:cNvSpPr>
                <a:spLocks noChangeArrowheads="1"/>
              </p:cNvSpPr>
              <p:nvPr/>
            </p:nvSpPr>
            <p:spPr bwMode="auto">
              <a:xfrm>
                <a:off x="4616524" y="3043728"/>
                <a:ext cx="731686" cy="706889"/>
              </a:xfrm>
              <a:prstGeom prst="ellipse">
                <a:avLst/>
              </a:prstGeom>
              <a:noFill/>
              <a:ln w="9525">
                <a:solidFill>
                  <a:srgbClr val="000000"/>
                </a:solidFill>
                <a:round/>
                <a:headEnd/>
                <a:tailEnd/>
              </a:ln>
            </p:spPr>
            <p:txBody>
              <a:bodyPr vert="horz" wrap="none" lIns="91440" tIns="45720" rIns="91440" bIns="45720" numCol="1" anchor="ctr" anchorCtr="0" compatLnSpc="1">
                <a:prstTxWarp prst="textNoShape">
                  <a:avLst/>
                </a:prstTxWarp>
              </a:bodyPr>
              <a:lstStyle/>
              <a:p>
                <a:endParaRPr lang="en-GB"/>
              </a:p>
            </p:txBody>
          </p:sp>
        </p:grpSp>
      </p:grpSp>
      <p:sp>
        <p:nvSpPr>
          <p:cNvPr id="102" name="TextBox 101"/>
          <p:cNvSpPr txBox="1"/>
          <p:nvPr/>
        </p:nvSpPr>
        <p:spPr>
          <a:xfrm>
            <a:off x="2428860" y="3571876"/>
            <a:ext cx="3857652" cy="646331"/>
          </a:xfrm>
          <a:prstGeom prst="rect">
            <a:avLst/>
          </a:prstGeom>
          <a:noFill/>
        </p:spPr>
        <p:txBody>
          <a:bodyPr wrap="square" rtlCol="0">
            <a:spAutoFit/>
          </a:bodyPr>
          <a:lstStyle/>
          <a:p>
            <a:r>
              <a:rPr lang="en-GB" b="1" dirty="0" smtClean="0"/>
              <a:t>Obviously they will share an electron to form a covalent bond</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dissolve">
                                      <p:cBhvr>
                                        <p:cTn id="7" dur="500"/>
                                        <p:tgtEl>
                                          <p:spTgt spid="101"/>
                                        </p:tgtEl>
                                      </p:cBhvr>
                                    </p:animEffect>
                                  </p:childTnLst>
                                </p:cTn>
                              </p:par>
                              <p:par>
                                <p:cTn id="8" presetID="9" presetClass="entr" presetSubtype="0" fill="hold" nodeType="withEffect">
                                  <p:stCondLst>
                                    <p:cond delay="0"/>
                                  </p:stCondLst>
                                  <p:childTnLst>
                                    <p:set>
                                      <p:cBhvr>
                                        <p:cTn id="9" dur="1" fill="hold">
                                          <p:stCondLst>
                                            <p:cond delay="0"/>
                                          </p:stCondLst>
                                        </p:cTn>
                                        <p:tgtEl>
                                          <p:spTgt spid="103"/>
                                        </p:tgtEl>
                                        <p:attrNameLst>
                                          <p:attrName>style.visibility</p:attrName>
                                        </p:attrNameLst>
                                      </p:cBhvr>
                                      <p:to>
                                        <p:strVal val="visible"/>
                                      </p:to>
                                    </p:set>
                                    <p:animEffect transition="in" filter="dissolve">
                                      <p:cBhvr>
                                        <p:cTn id="10" dur="500"/>
                                        <p:tgtEl>
                                          <p:spTgt spid="103"/>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102"/>
                                        </p:tgtEl>
                                        <p:attrNameLst>
                                          <p:attrName>style.visibility</p:attrName>
                                        </p:attrNameLst>
                                      </p:cBhvr>
                                      <p:to>
                                        <p:strVal val="visible"/>
                                      </p:to>
                                    </p:set>
                                    <p:animEffect transition="in" filter="dissolve">
                                      <p:cBhvr>
                                        <p:cTn id="14" dur="5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grpSp>
        <p:nvGrpSpPr>
          <p:cNvPr id="2" name="Group 18"/>
          <p:cNvGrpSpPr/>
          <p:nvPr/>
        </p:nvGrpSpPr>
        <p:grpSpPr>
          <a:xfrm>
            <a:off x="4714876" y="1928802"/>
            <a:ext cx="367358" cy="318836"/>
            <a:chOff x="4214810" y="1928802"/>
            <a:chExt cx="367358" cy="318836"/>
          </a:xfrm>
        </p:grpSpPr>
        <p:grpSp>
          <p:nvGrpSpPr>
            <p:cNvPr id="3" name="Group 39"/>
            <p:cNvGrpSpPr>
              <a:grpSpLocks/>
            </p:cNvGrpSpPr>
            <p:nvPr/>
          </p:nvGrpSpPr>
          <p:grpSpPr bwMode="auto">
            <a:xfrm>
              <a:off x="4214810" y="192880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4" name="Group 24"/>
            <p:cNvGrpSpPr>
              <a:grpSpLocks/>
            </p:cNvGrpSpPr>
            <p:nvPr/>
          </p:nvGrpSpPr>
          <p:grpSpPr bwMode="auto">
            <a:xfrm>
              <a:off x="4214810" y="2071678"/>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grpSp>
        <p:nvGrpSpPr>
          <p:cNvPr id="5" name="Group 4"/>
          <p:cNvGrpSpPr>
            <a:grpSpLocks/>
          </p:cNvGrpSpPr>
          <p:nvPr/>
        </p:nvGrpSpPr>
        <p:grpSpPr bwMode="auto">
          <a:xfrm>
            <a:off x="3214678" y="1857364"/>
            <a:ext cx="416718" cy="391531"/>
            <a:chOff x="3878" y="1434"/>
            <a:chExt cx="466"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5"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solidFill>
              <a:schemeClr val="bg1">
                <a:lumMod val="65000"/>
              </a:schemeClr>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2" name="TextBox 101"/>
          <p:cNvSpPr txBox="1"/>
          <p:nvPr/>
        </p:nvSpPr>
        <p:spPr>
          <a:xfrm>
            <a:off x="2428860" y="3571876"/>
            <a:ext cx="3857652" cy="646331"/>
          </a:xfrm>
          <a:prstGeom prst="rect">
            <a:avLst/>
          </a:prstGeom>
          <a:noFill/>
        </p:spPr>
        <p:txBody>
          <a:bodyPr wrap="square" rtlCol="0">
            <a:spAutoFit/>
          </a:bodyPr>
          <a:lstStyle/>
          <a:p>
            <a:r>
              <a:rPr lang="en-GB" b="1" dirty="0" smtClean="0"/>
              <a:t>Lets look at the full dot and cross diagram:</a:t>
            </a:r>
            <a:endParaRPr lang="en-GB" b="1" dirty="0"/>
          </a:p>
        </p:txBody>
      </p:sp>
      <p:grpSp>
        <p:nvGrpSpPr>
          <p:cNvPr id="6" name="Group 4"/>
          <p:cNvGrpSpPr>
            <a:grpSpLocks/>
          </p:cNvGrpSpPr>
          <p:nvPr/>
        </p:nvGrpSpPr>
        <p:grpSpPr bwMode="auto">
          <a:xfrm>
            <a:off x="4929190" y="1857364"/>
            <a:ext cx="416718" cy="391531"/>
            <a:chOff x="3878" y="1434"/>
            <a:chExt cx="466" cy="453"/>
          </a:xfrm>
        </p:grpSpPr>
        <p:sp>
          <p:nvSpPr>
            <p:cNvPr id="53"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4"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55"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22" name="TextBox 21"/>
          <p:cNvSpPr txBox="1"/>
          <p:nvPr/>
        </p:nvSpPr>
        <p:spPr>
          <a:xfrm>
            <a:off x="3500430" y="1643050"/>
            <a:ext cx="642942" cy="307777"/>
          </a:xfrm>
          <a:prstGeom prst="rect">
            <a:avLst/>
          </a:prstGeom>
          <a:noFill/>
        </p:spPr>
        <p:txBody>
          <a:bodyPr wrap="square" rtlCol="0">
            <a:spAutoFit/>
          </a:bodyPr>
          <a:lstStyle/>
          <a:p>
            <a:r>
              <a:rPr lang="en-GB" sz="1400" b="1" dirty="0" smtClean="0"/>
              <a:t>1+</a:t>
            </a:r>
            <a:endParaRPr lang="en-GB" sz="1400" b="1" dirty="0"/>
          </a:p>
        </p:txBody>
      </p:sp>
      <p:sp>
        <p:nvSpPr>
          <p:cNvPr id="23" name="TextBox 22"/>
          <p:cNvSpPr txBox="1"/>
          <p:nvPr/>
        </p:nvSpPr>
        <p:spPr>
          <a:xfrm>
            <a:off x="5143504" y="1643050"/>
            <a:ext cx="642942" cy="307777"/>
          </a:xfrm>
          <a:prstGeom prst="rect">
            <a:avLst/>
          </a:prstGeom>
          <a:noFill/>
        </p:spPr>
        <p:txBody>
          <a:bodyPr wrap="square" rtlCol="0">
            <a:spAutoFit/>
          </a:bodyPr>
          <a:lstStyle/>
          <a:p>
            <a:r>
              <a:rPr lang="en-GB" sz="1400" b="1" dirty="0" smtClean="0"/>
              <a:t>1-</a:t>
            </a:r>
            <a:endParaRPr lang="en-GB" sz="1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sp>
        <p:nvSpPr>
          <p:cNvPr id="102" name="TextBox 101"/>
          <p:cNvSpPr txBox="1"/>
          <p:nvPr/>
        </p:nvSpPr>
        <p:spPr>
          <a:xfrm>
            <a:off x="2428860" y="3571876"/>
            <a:ext cx="3857652" cy="1477328"/>
          </a:xfrm>
          <a:prstGeom prst="rect">
            <a:avLst/>
          </a:prstGeom>
          <a:noFill/>
        </p:spPr>
        <p:txBody>
          <a:bodyPr wrap="square" rtlCol="0">
            <a:spAutoFit/>
          </a:bodyPr>
          <a:lstStyle/>
          <a:p>
            <a:r>
              <a:rPr lang="en-GB" b="1" dirty="0" smtClean="0"/>
              <a:t>If the 2 atoms are very different in </a:t>
            </a:r>
            <a:r>
              <a:rPr lang="en-GB" b="1" dirty="0" err="1" smtClean="0"/>
              <a:t>electronegativities</a:t>
            </a:r>
            <a:r>
              <a:rPr lang="en-GB" b="1" dirty="0" smtClean="0"/>
              <a:t> then the bonding electrons are so far towards the more electronegative that ionic bonding now occurs.</a:t>
            </a:r>
            <a:endParaRPr lang="en-GB" b="1" dirty="0"/>
          </a:p>
        </p:txBody>
      </p:sp>
      <p:grpSp>
        <p:nvGrpSpPr>
          <p:cNvPr id="51" name="Group 50"/>
          <p:cNvGrpSpPr/>
          <p:nvPr/>
        </p:nvGrpSpPr>
        <p:grpSpPr>
          <a:xfrm>
            <a:off x="3143240" y="1571612"/>
            <a:ext cx="1143008" cy="849765"/>
            <a:chOff x="2285984" y="1571612"/>
            <a:chExt cx="1143008" cy="849765"/>
          </a:xfrm>
        </p:grpSpPr>
        <p:grpSp>
          <p:nvGrpSpPr>
            <p:cNvPr id="15" name="Group 99"/>
            <p:cNvGrpSpPr/>
            <p:nvPr/>
          </p:nvGrpSpPr>
          <p:grpSpPr>
            <a:xfrm>
              <a:off x="2285984" y="1714488"/>
              <a:ext cx="731686" cy="706889"/>
              <a:chOff x="4616524" y="3043728"/>
              <a:chExt cx="731686" cy="706889"/>
            </a:xfrm>
          </p:grpSpPr>
          <p:grpSp>
            <p:nvGrpSpPr>
              <p:cNvPr id="16" name="Group 4"/>
              <p:cNvGrpSpPr>
                <a:grpSpLocks/>
              </p:cNvGrpSpPr>
              <p:nvPr/>
            </p:nvGrpSpPr>
            <p:grpSpPr bwMode="auto">
              <a:xfrm>
                <a:off x="4779373" y="3200645"/>
                <a:ext cx="405987" cy="391531"/>
                <a:chOff x="3878" y="1434"/>
                <a:chExt cx="454"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solidFill>
                  <a:schemeClr val="bg1">
                    <a:lumMod val="65000"/>
                  </a:schemeClr>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67" name="Oval 11"/>
              <p:cNvSpPr>
                <a:spLocks noChangeArrowheads="1"/>
              </p:cNvSpPr>
              <p:nvPr/>
            </p:nvSpPr>
            <p:spPr bwMode="auto">
              <a:xfrm>
                <a:off x="4616524" y="3043728"/>
                <a:ext cx="731686" cy="706889"/>
              </a:xfrm>
              <a:prstGeom prst="ellipse">
                <a:avLst/>
              </a:prstGeom>
              <a:noFill/>
              <a:ln w="9525">
                <a:solidFill>
                  <a:srgbClr val="000000"/>
                </a:solidFill>
                <a:round/>
                <a:headEnd/>
                <a:tailEnd/>
              </a:ln>
            </p:spPr>
            <p:txBody>
              <a:bodyPr vert="horz" wrap="none" lIns="91440" tIns="45720" rIns="91440" bIns="45720" numCol="1" anchor="ctr" anchorCtr="0" compatLnSpc="1">
                <a:prstTxWarp prst="textNoShape">
                  <a:avLst/>
                </a:prstTxWarp>
              </a:bodyPr>
              <a:lstStyle/>
              <a:p>
                <a:endParaRPr lang="en-GB"/>
              </a:p>
            </p:txBody>
          </p:sp>
        </p:grpSp>
        <p:sp>
          <p:nvSpPr>
            <p:cNvPr id="48" name="TextBox 47"/>
            <p:cNvSpPr txBox="1"/>
            <p:nvPr/>
          </p:nvSpPr>
          <p:spPr>
            <a:xfrm>
              <a:off x="2786050" y="1571612"/>
              <a:ext cx="642942" cy="307777"/>
            </a:xfrm>
            <a:prstGeom prst="rect">
              <a:avLst/>
            </a:prstGeom>
            <a:noFill/>
          </p:spPr>
          <p:txBody>
            <a:bodyPr wrap="square" rtlCol="0">
              <a:spAutoFit/>
            </a:bodyPr>
            <a:lstStyle/>
            <a:p>
              <a:r>
                <a:rPr lang="en-GB" sz="1400" b="1" dirty="0" smtClean="0"/>
                <a:t>1+</a:t>
              </a:r>
              <a:endParaRPr lang="en-GB" sz="1400" b="1" dirty="0"/>
            </a:p>
          </p:txBody>
        </p:sp>
      </p:grpSp>
      <p:grpSp>
        <p:nvGrpSpPr>
          <p:cNvPr id="50" name="Group 49"/>
          <p:cNvGrpSpPr/>
          <p:nvPr/>
        </p:nvGrpSpPr>
        <p:grpSpPr>
          <a:xfrm>
            <a:off x="4500562" y="1428736"/>
            <a:ext cx="1654196" cy="1371387"/>
            <a:chOff x="5060944" y="1428736"/>
            <a:chExt cx="1654196" cy="1371387"/>
          </a:xfrm>
        </p:grpSpPr>
        <p:grpSp>
          <p:nvGrpSpPr>
            <p:cNvPr id="2" name="Group 102"/>
            <p:cNvGrpSpPr/>
            <p:nvPr/>
          </p:nvGrpSpPr>
          <p:grpSpPr>
            <a:xfrm>
              <a:off x="5060944" y="1563068"/>
              <a:ext cx="1521488" cy="1237055"/>
              <a:chOff x="5060944" y="1563068"/>
              <a:chExt cx="1521488" cy="1237055"/>
            </a:xfrm>
          </p:grpSpPr>
          <p:grpSp>
            <p:nvGrpSpPr>
              <p:cNvPr id="3" name="Group 4"/>
              <p:cNvGrpSpPr>
                <a:grpSpLocks/>
              </p:cNvGrpSpPr>
              <p:nvPr/>
            </p:nvGrpSpPr>
            <p:grpSpPr bwMode="auto">
              <a:xfrm>
                <a:off x="5510105" y="1995732"/>
                <a:ext cx="405987" cy="391531"/>
                <a:chOff x="3878" y="1434"/>
                <a:chExt cx="454" cy="453"/>
              </a:xfrm>
            </p:grpSpPr>
            <p:sp>
              <p:nvSpPr>
                <p:cNvPr id="1030"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3" name="Text Box 9"/>
                <p:cNvSpPr txBox="1">
                  <a:spLocks noChangeArrowheads="1"/>
                </p:cNvSpPr>
                <p:nvPr/>
              </p:nvSpPr>
              <p:spPr bwMode="auto">
                <a:xfrm>
                  <a:off x="3923" y="1616"/>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34"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35" name="Oval 11"/>
              <p:cNvSpPr>
                <a:spLocks noChangeArrowheads="1"/>
              </p:cNvSpPr>
              <p:nvPr/>
            </p:nvSpPr>
            <p:spPr bwMode="auto">
              <a:xfrm>
                <a:off x="5347256" y="1838815"/>
                <a:ext cx="731686" cy="706889"/>
              </a:xfrm>
              <a:prstGeom prst="ellipse">
                <a:avLst/>
              </a:prstGeom>
              <a:noFill/>
              <a:ln w="9525">
                <a:solidFill>
                  <a:srgbClr val="000000"/>
                </a:solidFill>
                <a:round/>
                <a:headEnd/>
                <a:tailEnd/>
              </a:ln>
            </p:spPr>
            <p:txBody>
              <a:bodyPr vert="horz" wrap="none" lIns="91440" tIns="45720" rIns="91440" bIns="45720" numCol="1" anchor="ctr" anchorCtr="0" compatLnSpc="1">
                <a:prstTxWarp prst="textNoShape">
                  <a:avLst/>
                </a:prstTxWarp>
              </a:bodyPr>
              <a:lstStyle/>
              <a:p>
                <a:endParaRPr lang="en-GB"/>
              </a:p>
            </p:txBody>
          </p:sp>
          <p:grpSp>
            <p:nvGrpSpPr>
              <p:cNvPr id="4" name="Group 12"/>
              <p:cNvGrpSpPr>
                <a:grpSpLocks/>
              </p:cNvGrpSpPr>
              <p:nvPr/>
            </p:nvGrpSpPr>
            <p:grpSpPr bwMode="auto">
              <a:xfrm>
                <a:off x="5632053" y="2428397"/>
                <a:ext cx="366601" cy="175960"/>
                <a:chOff x="1429" y="3022"/>
                <a:chExt cx="409" cy="204"/>
              </a:xfrm>
            </p:grpSpPr>
            <p:sp>
              <p:nvSpPr>
                <p:cNvPr id="1037" name="Oval 13"/>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38" name="Text Box 14"/>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sp>
            <p:nvSpPr>
              <p:cNvPr id="1039" name="Oval 15"/>
              <p:cNvSpPr>
                <a:spLocks noChangeArrowheads="1"/>
              </p:cNvSpPr>
              <p:nvPr/>
            </p:nvSpPr>
            <p:spPr bwMode="auto">
              <a:xfrm>
                <a:off x="5143504" y="1643050"/>
                <a:ext cx="1139946" cy="1098420"/>
              </a:xfrm>
              <a:prstGeom prst="ellipse">
                <a:avLst/>
              </a:prstGeom>
              <a:noFill/>
              <a:ln w="9525">
                <a:solidFill>
                  <a:srgbClr val="000000"/>
                </a:solidFill>
                <a:round/>
                <a:headEnd/>
                <a:tailEnd/>
              </a:ln>
            </p:spPr>
            <p:txBody>
              <a:bodyPr vert="horz" wrap="none" lIns="91440" tIns="45720" rIns="91440" bIns="45720" numCol="1" anchor="ctr" anchorCtr="0" compatLnSpc="1">
                <a:prstTxWarp prst="textNoShape">
                  <a:avLst/>
                </a:prstTxWarp>
              </a:bodyPr>
              <a:lstStyle/>
              <a:p>
                <a:endParaRPr lang="en-GB"/>
              </a:p>
            </p:txBody>
          </p:sp>
          <p:grpSp>
            <p:nvGrpSpPr>
              <p:cNvPr id="5" name="Group 16"/>
              <p:cNvGrpSpPr>
                <a:grpSpLocks/>
              </p:cNvGrpSpPr>
              <p:nvPr/>
            </p:nvGrpSpPr>
            <p:grpSpPr bwMode="auto">
              <a:xfrm>
                <a:off x="6215074" y="2143116"/>
                <a:ext cx="367358" cy="175960"/>
                <a:chOff x="1429" y="3022"/>
                <a:chExt cx="409" cy="204"/>
              </a:xfrm>
            </p:grpSpPr>
            <p:sp>
              <p:nvSpPr>
                <p:cNvPr id="1041" name="Oval 17"/>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42" name="Text Box 18"/>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6" name="Group 21"/>
              <p:cNvGrpSpPr>
                <a:grpSpLocks/>
              </p:cNvGrpSpPr>
              <p:nvPr/>
            </p:nvGrpSpPr>
            <p:grpSpPr bwMode="auto">
              <a:xfrm>
                <a:off x="5713099" y="1563068"/>
                <a:ext cx="366601" cy="176722"/>
                <a:chOff x="1429" y="3022"/>
                <a:chExt cx="409" cy="204"/>
              </a:xfrm>
            </p:grpSpPr>
            <p:sp>
              <p:nvSpPr>
                <p:cNvPr id="1046" name="Oval 22"/>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47" name="Text Box 23"/>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7" name="Group 27"/>
              <p:cNvGrpSpPr>
                <a:grpSpLocks/>
              </p:cNvGrpSpPr>
              <p:nvPr/>
            </p:nvGrpSpPr>
            <p:grpSpPr bwMode="auto">
              <a:xfrm>
                <a:off x="5713099" y="2622639"/>
                <a:ext cx="366601" cy="177484"/>
                <a:chOff x="1429" y="3022"/>
                <a:chExt cx="409" cy="204"/>
              </a:xfrm>
            </p:grpSpPr>
            <p:sp>
              <p:nvSpPr>
                <p:cNvPr id="1052" name="Oval 28"/>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3" name="Text Box 29"/>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8" name="Group 30"/>
              <p:cNvGrpSpPr>
                <a:grpSpLocks/>
              </p:cNvGrpSpPr>
              <p:nvPr/>
            </p:nvGrpSpPr>
            <p:grpSpPr bwMode="auto">
              <a:xfrm>
                <a:off x="5508590" y="1563068"/>
                <a:ext cx="367358" cy="176722"/>
                <a:chOff x="1429" y="3022"/>
                <a:chExt cx="409" cy="204"/>
              </a:xfrm>
            </p:grpSpPr>
            <p:sp>
              <p:nvSpPr>
                <p:cNvPr id="1055" name="Oval 31"/>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6" name="Text Box 32"/>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9" name="Group 33"/>
              <p:cNvGrpSpPr>
                <a:grpSpLocks/>
              </p:cNvGrpSpPr>
              <p:nvPr/>
            </p:nvGrpSpPr>
            <p:grpSpPr bwMode="auto">
              <a:xfrm>
                <a:off x="6215074" y="2000240"/>
                <a:ext cx="366601" cy="176722"/>
                <a:chOff x="1429" y="3022"/>
                <a:chExt cx="409" cy="205"/>
              </a:xfrm>
            </p:grpSpPr>
            <p:sp>
              <p:nvSpPr>
                <p:cNvPr id="1058" name="Oval 34"/>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9" name="Text Box 35"/>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 name="Group 36"/>
              <p:cNvGrpSpPr>
                <a:grpSpLocks/>
              </p:cNvGrpSpPr>
              <p:nvPr/>
            </p:nvGrpSpPr>
            <p:grpSpPr bwMode="auto">
              <a:xfrm>
                <a:off x="5549492" y="2622639"/>
                <a:ext cx="366601" cy="177484"/>
                <a:chOff x="1429" y="3022"/>
                <a:chExt cx="409" cy="204"/>
              </a:xfrm>
            </p:grpSpPr>
            <p:sp>
              <p:nvSpPr>
                <p:cNvPr id="1061" name="Oval 37"/>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2" name="Text Box 38"/>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1" name="Group 39"/>
              <p:cNvGrpSpPr>
                <a:grpSpLocks/>
              </p:cNvGrpSpPr>
              <p:nvPr/>
            </p:nvGrpSpPr>
            <p:grpSpPr bwMode="auto">
              <a:xfrm>
                <a:off x="5060944" y="199573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2" name="Group 48"/>
              <p:cNvGrpSpPr>
                <a:grpSpLocks/>
              </p:cNvGrpSpPr>
              <p:nvPr/>
            </p:nvGrpSpPr>
            <p:grpSpPr bwMode="auto">
              <a:xfrm>
                <a:off x="5687346" y="1740551"/>
                <a:ext cx="366601" cy="176722"/>
                <a:chOff x="1429" y="3022"/>
                <a:chExt cx="409" cy="204"/>
              </a:xfrm>
            </p:grpSpPr>
            <p:sp>
              <p:nvSpPr>
                <p:cNvPr id="1073" name="Oval 49"/>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74" name="Text Box 50"/>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grpSp>
          <p:nvGrpSpPr>
            <p:cNvPr id="14" name="Group 24"/>
            <p:cNvGrpSpPr>
              <a:grpSpLocks/>
            </p:cNvGrpSpPr>
            <p:nvPr/>
          </p:nvGrpSpPr>
          <p:grpSpPr bwMode="auto">
            <a:xfrm>
              <a:off x="5072066" y="2143116"/>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sp>
          <p:nvSpPr>
            <p:cNvPr id="49" name="TextBox 48"/>
            <p:cNvSpPr txBox="1"/>
            <p:nvPr/>
          </p:nvSpPr>
          <p:spPr>
            <a:xfrm>
              <a:off x="6072198" y="1428736"/>
              <a:ext cx="642942" cy="307777"/>
            </a:xfrm>
            <a:prstGeom prst="rect">
              <a:avLst/>
            </a:prstGeom>
            <a:noFill/>
          </p:spPr>
          <p:txBody>
            <a:bodyPr wrap="square" rtlCol="0">
              <a:spAutoFit/>
            </a:bodyPr>
            <a:lstStyle/>
            <a:p>
              <a:r>
                <a:rPr lang="en-GB" sz="1400" b="1" dirty="0" smtClean="0"/>
                <a:t>1-</a:t>
              </a:r>
              <a:endParaRPr lang="en-GB" sz="1400" b="1" dirty="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2"/>
          <p:cNvGrpSpPr/>
          <p:nvPr/>
        </p:nvGrpSpPr>
        <p:grpSpPr>
          <a:xfrm>
            <a:off x="5060944" y="1563068"/>
            <a:ext cx="1521488" cy="1237055"/>
            <a:chOff x="5060944" y="1563068"/>
            <a:chExt cx="1521488" cy="1237055"/>
          </a:xfrm>
        </p:grpSpPr>
        <p:grpSp>
          <p:nvGrpSpPr>
            <p:cNvPr id="3" name="Group 4"/>
            <p:cNvGrpSpPr>
              <a:grpSpLocks/>
            </p:cNvGrpSpPr>
            <p:nvPr/>
          </p:nvGrpSpPr>
          <p:grpSpPr bwMode="auto">
            <a:xfrm>
              <a:off x="5510105" y="1995732"/>
              <a:ext cx="405987" cy="391531"/>
              <a:chOff x="3878" y="1434"/>
              <a:chExt cx="454" cy="453"/>
            </a:xfrm>
          </p:grpSpPr>
          <p:sp>
            <p:nvSpPr>
              <p:cNvPr id="1030"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3" name="Text Box 9"/>
              <p:cNvSpPr txBox="1">
                <a:spLocks noChangeArrowheads="1"/>
              </p:cNvSpPr>
              <p:nvPr/>
            </p:nvSpPr>
            <p:spPr bwMode="auto">
              <a:xfrm>
                <a:off x="3923" y="1616"/>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34"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35" name="Oval 11"/>
            <p:cNvSpPr>
              <a:spLocks noChangeArrowheads="1"/>
            </p:cNvSpPr>
            <p:nvPr/>
          </p:nvSpPr>
          <p:spPr bwMode="auto">
            <a:xfrm>
              <a:off x="5347256" y="1838815"/>
              <a:ext cx="731686" cy="706889"/>
            </a:xfrm>
            <a:prstGeom prst="ellipse">
              <a:avLst/>
            </a:prstGeom>
            <a:noFill/>
            <a:ln w="9525">
              <a:solidFill>
                <a:srgbClr val="000000"/>
              </a:solidFill>
              <a:round/>
              <a:headEnd/>
              <a:tailEnd/>
            </a:ln>
          </p:spPr>
          <p:txBody>
            <a:bodyPr vert="horz" wrap="none" lIns="91440" tIns="45720" rIns="91440" bIns="45720" numCol="1" anchor="ctr" anchorCtr="0" compatLnSpc="1">
              <a:prstTxWarp prst="textNoShape">
                <a:avLst/>
              </a:prstTxWarp>
            </a:bodyPr>
            <a:lstStyle/>
            <a:p>
              <a:endParaRPr lang="en-GB"/>
            </a:p>
          </p:txBody>
        </p:sp>
        <p:grpSp>
          <p:nvGrpSpPr>
            <p:cNvPr id="4" name="Group 12"/>
            <p:cNvGrpSpPr>
              <a:grpSpLocks/>
            </p:cNvGrpSpPr>
            <p:nvPr/>
          </p:nvGrpSpPr>
          <p:grpSpPr bwMode="auto">
            <a:xfrm>
              <a:off x="5632053" y="2428397"/>
              <a:ext cx="366601" cy="175960"/>
              <a:chOff x="1429" y="3022"/>
              <a:chExt cx="409" cy="204"/>
            </a:xfrm>
          </p:grpSpPr>
          <p:sp>
            <p:nvSpPr>
              <p:cNvPr id="1037" name="Oval 13"/>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38" name="Text Box 14"/>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sp>
          <p:nvSpPr>
            <p:cNvPr id="1039" name="Oval 15"/>
            <p:cNvSpPr>
              <a:spLocks noChangeArrowheads="1"/>
            </p:cNvSpPr>
            <p:nvPr/>
          </p:nvSpPr>
          <p:spPr bwMode="auto">
            <a:xfrm>
              <a:off x="5143504" y="1643050"/>
              <a:ext cx="1139946" cy="1098420"/>
            </a:xfrm>
            <a:prstGeom prst="ellipse">
              <a:avLst/>
            </a:prstGeom>
            <a:noFill/>
            <a:ln w="9525">
              <a:solidFill>
                <a:srgbClr val="000000"/>
              </a:solidFill>
              <a:round/>
              <a:headEnd/>
              <a:tailEnd/>
            </a:ln>
          </p:spPr>
          <p:txBody>
            <a:bodyPr vert="horz" wrap="none" lIns="91440" tIns="45720" rIns="91440" bIns="45720" numCol="1" anchor="ctr" anchorCtr="0" compatLnSpc="1">
              <a:prstTxWarp prst="textNoShape">
                <a:avLst/>
              </a:prstTxWarp>
            </a:bodyPr>
            <a:lstStyle/>
            <a:p>
              <a:endParaRPr lang="en-GB"/>
            </a:p>
          </p:txBody>
        </p:sp>
        <p:grpSp>
          <p:nvGrpSpPr>
            <p:cNvPr id="5" name="Group 16"/>
            <p:cNvGrpSpPr>
              <a:grpSpLocks/>
            </p:cNvGrpSpPr>
            <p:nvPr/>
          </p:nvGrpSpPr>
          <p:grpSpPr bwMode="auto">
            <a:xfrm>
              <a:off x="6215074" y="2143116"/>
              <a:ext cx="367358" cy="175960"/>
              <a:chOff x="1429" y="3022"/>
              <a:chExt cx="409" cy="204"/>
            </a:xfrm>
          </p:grpSpPr>
          <p:sp>
            <p:nvSpPr>
              <p:cNvPr id="1041" name="Oval 17"/>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42" name="Text Box 18"/>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6" name="Group 21"/>
            <p:cNvGrpSpPr>
              <a:grpSpLocks/>
            </p:cNvGrpSpPr>
            <p:nvPr/>
          </p:nvGrpSpPr>
          <p:grpSpPr bwMode="auto">
            <a:xfrm>
              <a:off x="5713099" y="1563068"/>
              <a:ext cx="366601" cy="176722"/>
              <a:chOff x="1429" y="3022"/>
              <a:chExt cx="409" cy="204"/>
            </a:xfrm>
          </p:grpSpPr>
          <p:sp>
            <p:nvSpPr>
              <p:cNvPr id="1046" name="Oval 22"/>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47" name="Text Box 23"/>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7" name="Group 27"/>
            <p:cNvGrpSpPr>
              <a:grpSpLocks/>
            </p:cNvGrpSpPr>
            <p:nvPr/>
          </p:nvGrpSpPr>
          <p:grpSpPr bwMode="auto">
            <a:xfrm>
              <a:off x="5713099" y="2622639"/>
              <a:ext cx="366601" cy="177484"/>
              <a:chOff x="1429" y="3022"/>
              <a:chExt cx="409" cy="204"/>
            </a:xfrm>
          </p:grpSpPr>
          <p:sp>
            <p:nvSpPr>
              <p:cNvPr id="1052" name="Oval 28"/>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3" name="Text Box 29"/>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8" name="Group 30"/>
            <p:cNvGrpSpPr>
              <a:grpSpLocks/>
            </p:cNvGrpSpPr>
            <p:nvPr/>
          </p:nvGrpSpPr>
          <p:grpSpPr bwMode="auto">
            <a:xfrm>
              <a:off x="5508590" y="1563068"/>
              <a:ext cx="367358" cy="176722"/>
              <a:chOff x="1429" y="3022"/>
              <a:chExt cx="409" cy="204"/>
            </a:xfrm>
          </p:grpSpPr>
          <p:sp>
            <p:nvSpPr>
              <p:cNvPr id="1055" name="Oval 31"/>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6" name="Text Box 32"/>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9" name="Group 33"/>
            <p:cNvGrpSpPr>
              <a:grpSpLocks/>
            </p:cNvGrpSpPr>
            <p:nvPr/>
          </p:nvGrpSpPr>
          <p:grpSpPr bwMode="auto">
            <a:xfrm>
              <a:off x="6215074" y="2000240"/>
              <a:ext cx="366601" cy="176722"/>
              <a:chOff x="1429" y="3022"/>
              <a:chExt cx="409" cy="205"/>
            </a:xfrm>
          </p:grpSpPr>
          <p:sp>
            <p:nvSpPr>
              <p:cNvPr id="1058" name="Oval 34"/>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9" name="Text Box 35"/>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 name="Group 36"/>
            <p:cNvGrpSpPr>
              <a:grpSpLocks/>
            </p:cNvGrpSpPr>
            <p:nvPr/>
          </p:nvGrpSpPr>
          <p:grpSpPr bwMode="auto">
            <a:xfrm>
              <a:off x="5549492" y="2622639"/>
              <a:ext cx="366601" cy="177484"/>
              <a:chOff x="1429" y="3022"/>
              <a:chExt cx="409" cy="204"/>
            </a:xfrm>
          </p:grpSpPr>
          <p:sp>
            <p:nvSpPr>
              <p:cNvPr id="1061" name="Oval 37"/>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2" name="Text Box 38"/>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1" name="Group 39"/>
            <p:cNvGrpSpPr>
              <a:grpSpLocks/>
            </p:cNvGrpSpPr>
            <p:nvPr/>
          </p:nvGrpSpPr>
          <p:grpSpPr bwMode="auto">
            <a:xfrm>
              <a:off x="5060944" y="199573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2" name="Group 48"/>
            <p:cNvGrpSpPr>
              <a:grpSpLocks/>
            </p:cNvGrpSpPr>
            <p:nvPr/>
          </p:nvGrpSpPr>
          <p:grpSpPr bwMode="auto">
            <a:xfrm>
              <a:off x="5687346" y="1740551"/>
              <a:ext cx="366601" cy="176722"/>
              <a:chOff x="1429" y="3022"/>
              <a:chExt cx="409" cy="204"/>
            </a:xfrm>
          </p:grpSpPr>
          <p:sp>
            <p:nvSpPr>
              <p:cNvPr id="1073" name="Oval 49"/>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74" name="Text Box 50"/>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grpSp>
        <p:nvGrpSpPr>
          <p:cNvPr id="13" name="Group 100"/>
          <p:cNvGrpSpPr/>
          <p:nvPr/>
        </p:nvGrpSpPr>
        <p:grpSpPr>
          <a:xfrm>
            <a:off x="2285984" y="1714488"/>
            <a:ext cx="1009543" cy="706889"/>
            <a:chOff x="2071670" y="1285860"/>
            <a:chExt cx="1009543" cy="706889"/>
          </a:xfrm>
        </p:grpSpPr>
        <p:grpSp>
          <p:nvGrpSpPr>
            <p:cNvPr id="14" name="Group 24"/>
            <p:cNvGrpSpPr>
              <a:grpSpLocks/>
            </p:cNvGrpSpPr>
            <p:nvPr/>
          </p:nvGrpSpPr>
          <p:grpSpPr bwMode="auto">
            <a:xfrm>
              <a:off x="2714612" y="1643050"/>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5" name="Group 99"/>
            <p:cNvGrpSpPr/>
            <p:nvPr/>
          </p:nvGrpSpPr>
          <p:grpSpPr>
            <a:xfrm>
              <a:off x="2071670" y="1285860"/>
              <a:ext cx="731686" cy="706889"/>
              <a:chOff x="4616524" y="3043728"/>
              <a:chExt cx="731686" cy="706889"/>
            </a:xfrm>
          </p:grpSpPr>
          <p:grpSp>
            <p:nvGrpSpPr>
              <p:cNvPr id="16" name="Group 4"/>
              <p:cNvGrpSpPr>
                <a:grpSpLocks/>
              </p:cNvGrpSpPr>
              <p:nvPr/>
            </p:nvGrpSpPr>
            <p:grpSpPr bwMode="auto">
              <a:xfrm>
                <a:off x="4779374" y="3200645"/>
                <a:ext cx="416718" cy="391531"/>
                <a:chOff x="3878" y="1434"/>
                <a:chExt cx="466"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5"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H</a:t>
                  </a:r>
                  <a:endParaRPr kumimoji="0" lang="en-US" sz="1800" b="0" i="0" u="none" strike="noStrike" cap="none" normalizeH="0" baseline="0" dirty="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67" name="Oval 11"/>
              <p:cNvSpPr>
                <a:spLocks noChangeArrowheads="1"/>
              </p:cNvSpPr>
              <p:nvPr/>
            </p:nvSpPr>
            <p:spPr bwMode="auto">
              <a:xfrm>
                <a:off x="4616524" y="3043728"/>
                <a:ext cx="731686" cy="706889"/>
              </a:xfrm>
              <a:prstGeom prst="ellipse">
                <a:avLst/>
              </a:prstGeom>
              <a:noFill/>
              <a:ln w="9525">
                <a:solidFill>
                  <a:srgbClr val="000000"/>
                </a:solidFill>
                <a:round/>
                <a:headEnd/>
                <a:tailEnd/>
              </a:ln>
            </p:spPr>
            <p:txBody>
              <a:bodyPr vert="horz" wrap="none" lIns="91440" tIns="45720" rIns="91440" bIns="45720" numCol="1" anchor="ctr" anchorCtr="0" compatLnSpc="1">
                <a:prstTxWarp prst="textNoShape">
                  <a:avLst/>
                </a:prstTxWarp>
              </a:bodyPr>
              <a:lstStyle/>
              <a:p>
                <a:endParaRPr lang="en-GB"/>
              </a:p>
            </p:txBody>
          </p:sp>
        </p:grpSp>
      </p:grpSp>
      <p:sp>
        <p:nvSpPr>
          <p:cNvPr id="102" name="TextBox 101"/>
          <p:cNvSpPr txBox="1"/>
          <p:nvPr/>
        </p:nvSpPr>
        <p:spPr>
          <a:xfrm>
            <a:off x="2428860" y="3571876"/>
            <a:ext cx="3857652" cy="646331"/>
          </a:xfrm>
          <a:prstGeom prst="rect">
            <a:avLst/>
          </a:prstGeom>
          <a:noFill/>
        </p:spPr>
        <p:txBody>
          <a:bodyPr wrap="square" rtlCol="0">
            <a:spAutoFit/>
          </a:bodyPr>
          <a:lstStyle/>
          <a:p>
            <a:r>
              <a:rPr lang="en-GB" b="1" dirty="0" smtClean="0"/>
              <a:t>Obviously they will share an electron to form a covalent bond</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1.66667E-6 -8.32562E-8 L 0.10816 -0.00092 " pathEditMode="relative" rAng="0" ptsTypes="AA">
                                      <p:cBhvr>
                                        <p:cTn id="6" dur="2000" fill="hold"/>
                                        <p:tgtEl>
                                          <p:spTgt spid="13"/>
                                        </p:tgtEl>
                                        <p:attrNameLst>
                                          <p:attrName>ppt_x</p:attrName>
                                          <p:attrName>ppt_y</p:attrName>
                                        </p:attrNameLst>
                                      </p:cBhvr>
                                      <p:rCtr x="54" y="0"/>
                                    </p:animMotion>
                                  </p:childTnLst>
                                </p:cTn>
                              </p:par>
                              <p:par>
                                <p:cTn id="7" presetID="35" presetClass="path" presetSubtype="0" accel="50000" decel="50000" fill="hold" nodeType="withEffect">
                                  <p:stCondLst>
                                    <p:cond delay="0"/>
                                  </p:stCondLst>
                                  <p:childTnLst>
                                    <p:animMotion origin="layout" path="M -1.94444E-6 -1.3321E-6 L -0.12882 -0.00694 " pathEditMode="relative" rAng="0" ptsTypes="AA">
                                      <p:cBhvr>
                                        <p:cTn id="8" dur="2000" fill="hold"/>
                                        <p:tgtEl>
                                          <p:spTgt spid="2"/>
                                        </p:tgtEl>
                                        <p:attrNameLst>
                                          <p:attrName>ppt_x</p:attrName>
                                          <p:attrName>ppt_y</p:attrName>
                                        </p:attrNameLst>
                                      </p:cBhvr>
                                      <p:rCtr x="-64" y="-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39"/>
          <p:cNvGrpSpPr>
            <a:grpSpLocks/>
          </p:cNvGrpSpPr>
          <p:nvPr/>
        </p:nvGrpSpPr>
        <p:grpSpPr bwMode="auto">
          <a:xfrm>
            <a:off x="4214810" y="192880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grpSp>
        <p:nvGrpSpPr>
          <p:cNvPr id="14" name="Group 24"/>
          <p:cNvGrpSpPr>
            <a:grpSpLocks/>
          </p:cNvGrpSpPr>
          <p:nvPr/>
        </p:nvGrpSpPr>
        <p:grpSpPr bwMode="auto">
          <a:xfrm>
            <a:off x="4214810" y="2071678"/>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6" name="Group 4"/>
          <p:cNvGrpSpPr>
            <a:grpSpLocks/>
          </p:cNvGrpSpPr>
          <p:nvPr/>
        </p:nvGrpSpPr>
        <p:grpSpPr bwMode="auto">
          <a:xfrm>
            <a:off x="3214678" y="1857364"/>
            <a:ext cx="416718" cy="391531"/>
            <a:chOff x="3878" y="1434"/>
            <a:chExt cx="466"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5"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H</a:t>
              </a:r>
              <a:endParaRPr kumimoji="0" lang="en-US" sz="1800" b="0" i="0" u="none" strike="noStrike" cap="none" normalizeH="0" baseline="0" dirty="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2" name="TextBox 101"/>
          <p:cNvSpPr txBox="1"/>
          <p:nvPr/>
        </p:nvSpPr>
        <p:spPr>
          <a:xfrm>
            <a:off x="2428860" y="3571876"/>
            <a:ext cx="3857652" cy="646331"/>
          </a:xfrm>
          <a:prstGeom prst="rect">
            <a:avLst/>
          </a:prstGeom>
          <a:noFill/>
        </p:spPr>
        <p:txBody>
          <a:bodyPr wrap="square" rtlCol="0">
            <a:spAutoFit/>
          </a:bodyPr>
          <a:lstStyle/>
          <a:p>
            <a:r>
              <a:rPr lang="en-GB" b="1" dirty="0" smtClean="0"/>
              <a:t>Lets redraw it showing only the bonding electrons</a:t>
            </a:r>
            <a:endParaRPr lang="en-GB" b="1" dirty="0"/>
          </a:p>
        </p:txBody>
      </p:sp>
      <p:cxnSp>
        <p:nvCxnSpPr>
          <p:cNvPr id="49" name="Straight Connector 48"/>
          <p:cNvCxnSpPr/>
          <p:nvPr/>
        </p:nvCxnSpPr>
        <p:spPr>
          <a:xfrm>
            <a:off x="3643306" y="2071678"/>
            <a:ext cx="1285884" cy="1588"/>
          </a:xfrm>
          <a:prstGeom prst="line">
            <a:avLst/>
          </a:prstGeom>
        </p:spPr>
        <p:style>
          <a:lnRef idx="1">
            <a:schemeClr val="accent1"/>
          </a:lnRef>
          <a:fillRef idx="0">
            <a:schemeClr val="accent1"/>
          </a:fillRef>
          <a:effectRef idx="0">
            <a:schemeClr val="accent1"/>
          </a:effectRef>
          <a:fontRef idx="minor">
            <a:schemeClr val="tx1"/>
          </a:fontRef>
        </p:style>
      </p:cxnSp>
      <p:grpSp>
        <p:nvGrpSpPr>
          <p:cNvPr id="52" name="Group 4"/>
          <p:cNvGrpSpPr>
            <a:grpSpLocks/>
          </p:cNvGrpSpPr>
          <p:nvPr/>
        </p:nvGrpSpPr>
        <p:grpSpPr bwMode="auto">
          <a:xfrm>
            <a:off x="4929190" y="1857364"/>
            <a:ext cx="416718" cy="391531"/>
            <a:chOff x="3878" y="1434"/>
            <a:chExt cx="466" cy="453"/>
          </a:xfrm>
        </p:grpSpPr>
        <p:sp>
          <p:nvSpPr>
            <p:cNvPr id="53"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4"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55"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grpSp>
        <p:nvGrpSpPr>
          <p:cNvPr id="19" name="Group 18"/>
          <p:cNvGrpSpPr/>
          <p:nvPr/>
        </p:nvGrpSpPr>
        <p:grpSpPr>
          <a:xfrm>
            <a:off x="4214810" y="1928802"/>
            <a:ext cx="367358" cy="318836"/>
            <a:chOff x="4214810" y="1928802"/>
            <a:chExt cx="367358" cy="318836"/>
          </a:xfrm>
        </p:grpSpPr>
        <p:grpSp>
          <p:nvGrpSpPr>
            <p:cNvPr id="2" name="Group 39"/>
            <p:cNvGrpSpPr>
              <a:grpSpLocks/>
            </p:cNvGrpSpPr>
            <p:nvPr/>
          </p:nvGrpSpPr>
          <p:grpSpPr bwMode="auto">
            <a:xfrm>
              <a:off x="4214810" y="192880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3" name="Group 24"/>
            <p:cNvGrpSpPr>
              <a:grpSpLocks/>
            </p:cNvGrpSpPr>
            <p:nvPr/>
          </p:nvGrpSpPr>
          <p:grpSpPr bwMode="auto">
            <a:xfrm>
              <a:off x="4214810" y="2071678"/>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grpSp>
        <p:nvGrpSpPr>
          <p:cNvPr id="4" name="Group 4"/>
          <p:cNvGrpSpPr>
            <a:grpSpLocks/>
          </p:cNvGrpSpPr>
          <p:nvPr/>
        </p:nvGrpSpPr>
        <p:grpSpPr bwMode="auto">
          <a:xfrm>
            <a:off x="3214678" y="1857364"/>
            <a:ext cx="416718" cy="391531"/>
            <a:chOff x="3878" y="1434"/>
            <a:chExt cx="466"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5"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H</a:t>
              </a:r>
              <a:endParaRPr kumimoji="0" lang="en-US" sz="1800" b="0" i="0" u="none" strike="noStrike" cap="none" normalizeH="0" baseline="0" dirty="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2" name="TextBox 101"/>
          <p:cNvSpPr txBox="1"/>
          <p:nvPr/>
        </p:nvSpPr>
        <p:spPr>
          <a:xfrm>
            <a:off x="2428860" y="3571876"/>
            <a:ext cx="3857652" cy="1477328"/>
          </a:xfrm>
          <a:prstGeom prst="rect">
            <a:avLst/>
          </a:prstGeom>
          <a:noFill/>
        </p:spPr>
        <p:txBody>
          <a:bodyPr wrap="square" rtlCol="0">
            <a:spAutoFit/>
          </a:bodyPr>
          <a:lstStyle/>
          <a:p>
            <a:r>
              <a:rPr lang="en-GB" b="1" dirty="0" smtClean="0"/>
              <a:t>F</a:t>
            </a:r>
            <a:r>
              <a:rPr lang="en-GB" b="1" dirty="0" smtClean="0"/>
              <a:t>luorine is more electronegative than hydrogen.  This means the bonding pair of electrons will be more attracted to the fluorine atom giving a polar covalent bond.</a:t>
            </a:r>
            <a:endParaRPr lang="en-GB" b="1" dirty="0"/>
          </a:p>
        </p:txBody>
      </p:sp>
      <p:cxnSp>
        <p:nvCxnSpPr>
          <p:cNvPr id="49" name="Straight Connector 48"/>
          <p:cNvCxnSpPr/>
          <p:nvPr/>
        </p:nvCxnSpPr>
        <p:spPr>
          <a:xfrm>
            <a:off x="3643306" y="2071678"/>
            <a:ext cx="1285884" cy="1588"/>
          </a:xfrm>
          <a:prstGeom prst="line">
            <a:avLst/>
          </a:prstGeom>
        </p:spPr>
        <p:style>
          <a:lnRef idx="1">
            <a:schemeClr val="accent1"/>
          </a:lnRef>
          <a:fillRef idx="0">
            <a:schemeClr val="accent1"/>
          </a:fillRef>
          <a:effectRef idx="0">
            <a:schemeClr val="accent1"/>
          </a:effectRef>
          <a:fontRef idx="minor">
            <a:schemeClr val="tx1"/>
          </a:fontRef>
        </p:style>
      </p:cxnSp>
      <p:grpSp>
        <p:nvGrpSpPr>
          <p:cNvPr id="5" name="Group 4"/>
          <p:cNvGrpSpPr>
            <a:grpSpLocks/>
          </p:cNvGrpSpPr>
          <p:nvPr/>
        </p:nvGrpSpPr>
        <p:grpSpPr bwMode="auto">
          <a:xfrm>
            <a:off x="4929190" y="1857364"/>
            <a:ext cx="416718" cy="391531"/>
            <a:chOff x="3878" y="1434"/>
            <a:chExt cx="466" cy="453"/>
          </a:xfrm>
        </p:grpSpPr>
        <p:sp>
          <p:nvSpPr>
            <p:cNvPr id="53"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4"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55"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20" name="TextBox 19"/>
          <p:cNvSpPr txBox="1"/>
          <p:nvPr/>
        </p:nvSpPr>
        <p:spPr>
          <a:xfrm>
            <a:off x="5429256" y="1857364"/>
            <a:ext cx="500066" cy="369332"/>
          </a:xfrm>
          <a:prstGeom prst="rect">
            <a:avLst/>
          </a:prstGeom>
          <a:noFill/>
        </p:spPr>
        <p:txBody>
          <a:bodyPr wrap="square" rtlCol="0">
            <a:spAutoFit/>
          </a:bodyPr>
          <a:lstStyle/>
          <a:p>
            <a:r>
              <a:rPr lang="en-GB" b="1" dirty="0" smtClean="0">
                <a:latin typeface="Symbol" pitchFamily="18" charset="2"/>
              </a:rPr>
              <a:t>d</a:t>
            </a:r>
            <a:r>
              <a:rPr lang="en-GB" b="1" dirty="0" smtClean="0"/>
              <a:t>-</a:t>
            </a:r>
            <a:endParaRPr lang="en-GB" b="1" dirty="0"/>
          </a:p>
        </p:txBody>
      </p:sp>
      <p:sp>
        <p:nvSpPr>
          <p:cNvPr id="21" name="TextBox 20"/>
          <p:cNvSpPr txBox="1"/>
          <p:nvPr/>
        </p:nvSpPr>
        <p:spPr>
          <a:xfrm>
            <a:off x="2786050" y="1857364"/>
            <a:ext cx="500066" cy="369332"/>
          </a:xfrm>
          <a:prstGeom prst="rect">
            <a:avLst/>
          </a:prstGeom>
          <a:noFill/>
        </p:spPr>
        <p:txBody>
          <a:bodyPr wrap="square" rtlCol="0">
            <a:spAutoFit/>
          </a:bodyPr>
          <a:lstStyle/>
          <a:p>
            <a:r>
              <a:rPr lang="en-GB" b="1" dirty="0" smtClean="0">
                <a:latin typeface="Symbol" pitchFamily="18" charset="2"/>
              </a:rPr>
              <a:t>d</a:t>
            </a:r>
            <a:r>
              <a:rPr lang="en-GB" b="1" dirty="0" smtClean="0"/>
              <a:t>+</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1.11111E-6 3.44126E-6 L 0.03489 -0.00393 " pathEditMode="relative" rAng="0" ptsTypes="AA">
                                      <p:cBhvr>
                                        <p:cTn id="6" dur="2000" fill="hold"/>
                                        <p:tgtEl>
                                          <p:spTgt spid="19"/>
                                        </p:tgtEl>
                                        <p:attrNameLst>
                                          <p:attrName>ppt_x</p:attrName>
                                          <p:attrName>ppt_y</p:attrName>
                                        </p:attrNameLst>
                                      </p:cBhvr>
                                      <p:rCtr x="17" y="-2"/>
                                    </p:animMotion>
                                  </p:childTnLst>
                                </p:cTn>
                              </p:par>
                            </p:childTnLst>
                          </p:cTn>
                        </p:par>
                        <p:par>
                          <p:cTn id="7" fill="hold">
                            <p:stCondLst>
                              <p:cond delay="2000"/>
                            </p:stCondLst>
                            <p:childTnLst>
                              <p:par>
                                <p:cTn id="8" presetID="9" presetClass="entr" presetSubtype="0" fill="hold" grpId="0" nodeType="after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dissolve">
                                      <p:cBhvr>
                                        <p:cTn id="10" dur="500"/>
                                        <p:tgtEl>
                                          <p:spTgt spid="2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dissolve">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grpSp>
        <p:nvGrpSpPr>
          <p:cNvPr id="2" name="Group 18"/>
          <p:cNvGrpSpPr/>
          <p:nvPr/>
        </p:nvGrpSpPr>
        <p:grpSpPr>
          <a:xfrm>
            <a:off x="4500562" y="1928802"/>
            <a:ext cx="367358" cy="318836"/>
            <a:chOff x="4214810" y="1928802"/>
            <a:chExt cx="367358" cy="318836"/>
          </a:xfrm>
        </p:grpSpPr>
        <p:grpSp>
          <p:nvGrpSpPr>
            <p:cNvPr id="3" name="Group 39"/>
            <p:cNvGrpSpPr>
              <a:grpSpLocks/>
            </p:cNvGrpSpPr>
            <p:nvPr/>
          </p:nvGrpSpPr>
          <p:grpSpPr bwMode="auto">
            <a:xfrm>
              <a:off x="4214810" y="192880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4" name="Group 24"/>
            <p:cNvGrpSpPr>
              <a:grpSpLocks/>
            </p:cNvGrpSpPr>
            <p:nvPr/>
          </p:nvGrpSpPr>
          <p:grpSpPr bwMode="auto">
            <a:xfrm>
              <a:off x="4214810" y="2071678"/>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grpSp>
        <p:nvGrpSpPr>
          <p:cNvPr id="5" name="Group 4"/>
          <p:cNvGrpSpPr>
            <a:grpSpLocks/>
          </p:cNvGrpSpPr>
          <p:nvPr/>
        </p:nvGrpSpPr>
        <p:grpSpPr bwMode="auto">
          <a:xfrm>
            <a:off x="3214678" y="1857364"/>
            <a:ext cx="416718" cy="391531"/>
            <a:chOff x="3878" y="1434"/>
            <a:chExt cx="466"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5"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H</a:t>
              </a:r>
              <a:endParaRPr kumimoji="0" lang="en-US" sz="1800" b="0" i="0" u="none" strike="noStrike" cap="none" normalizeH="0" baseline="0" dirty="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2" name="TextBox 101"/>
          <p:cNvSpPr txBox="1"/>
          <p:nvPr/>
        </p:nvSpPr>
        <p:spPr>
          <a:xfrm>
            <a:off x="2428860" y="3571876"/>
            <a:ext cx="3857652" cy="646331"/>
          </a:xfrm>
          <a:prstGeom prst="rect">
            <a:avLst/>
          </a:prstGeom>
          <a:noFill/>
        </p:spPr>
        <p:txBody>
          <a:bodyPr wrap="square" rtlCol="0">
            <a:spAutoFit/>
          </a:bodyPr>
          <a:lstStyle/>
          <a:p>
            <a:r>
              <a:rPr lang="en-GB" b="1" dirty="0" smtClean="0"/>
              <a:t>What if the hydrogen was an element that was less electronegative? </a:t>
            </a:r>
            <a:endParaRPr lang="en-GB" b="1" dirty="0"/>
          </a:p>
        </p:txBody>
      </p:sp>
      <p:cxnSp>
        <p:nvCxnSpPr>
          <p:cNvPr id="49" name="Straight Connector 48"/>
          <p:cNvCxnSpPr/>
          <p:nvPr/>
        </p:nvCxnSpPr>
        <p:spPr>
          <a:xfrm>
            <a:off x="3643306" y="2071678"/>
            <a:ext cx="1285884" cy="1588"/>
          </a:xfrm>
          <a:prstGeom prst="line">
            <a:avLst/>
          </a:prstGeom>
        </p:spPr>
        <p:style>
          <a:lnRef idx="1">
            <a:schemeClr val="accent1"/>
          </a:lnRef>
          <a:fillRef idx="0">
            <a:schemeClr val="accent1"/>
          </a:fillRef>
          <a:effectRef idx="0">
            <a:schemeClr val="accent1"/>
          </a:effectRef>
          <a:fontRef idx="minor">
            <a:schemeClr val="tx1"/>
          </a:fontRef>
        </p:style>
      </p:cxnSp>
      <p:grpSp>
        <p:nvGrpSpPr>
          <p:cNvPr id="6" name="Group 4"/>
          <p:cNvGrpSpPr>
            <a:grpSpLocks/>
          </p:cNvGrpSpPr>
          <p:nvPr/>
        </p:nvGrpSpPr>
        <p:grpSpPr bwMode="auto">
          <a:xfrm>
            <a:off x="4929190" y="1857364"/>
            <a:ext cx="416718" cy="391531"/>
            <a:chOff x="3878" y="1434"/>
            <a:chExt cx="466" cy="453"/>
          </a:xfrm>
        </p:grpSpPr>
        <p:sp>
          <p:nvSpPr>
            <p:cNvPr id="53"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4"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55"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20" name="TextBox 19"/>
          <p:cNvSpPr txBox="1"/>
          <p:nvPr/>
        </p:nvSpPr>
        <p:spPr>
          <a:xfrm>
            <a:off x="5429256" y="1857364"/>
            <a:ext cx="500066" cy="369332"/>
          </a:xfrm>
          <a:prstGeom prst="rect">
            <a:avLst/>
          </a:prstGeom>
          <a:noFill/>
        </p:spPr>
        <p:txBody>
          <a:bodyPr wrap="square" rtlCol="0">
            <a:spAutoFit/>
          </a:bodyPr>
          <a:lstStyle/>
          <a:p>
            <a:r>
              <a:rPr lang="en-GB" b="1" dirty="0" smtClean="0">
                <a:latin typeface="Symbol" pitchFamily="18" charset="2"/>
              </a:rPr>
              <a:t>d</a:t>
            </a:r>
            <a:r>
              <a:rPr lang="en-GB" b="1" dirty="0" smtClean="0"/>
              <a:t>-</a:t>
            </a:r>
            <a:endParaRPr lang="en-GB" b="1" dirty="0"/>
          </a:p>
        </p:txBody>
      </p:sp>
      <p:sp>
        <p:nvSpPr>
          <p:cNvPr id="21" name="TextBox 20"/>
          <p:cNvSpPr txBox="1"/>
          <p:nvPr/>
        </p:nvSpPr>
        <p:spPr>
          <a:xfrm>
            <a:off x="2786050" y="1857364"/>
            <a:ext cx="500066" cy="369332"/>
          </a:xfrm>
          <a:prstGeom prst="rect">
            <a:avLst/>
          </a:prstGeom>
          <a:noFill/>
        </p:spPr>
        <p:txBody>
          <a:bodyPr wrap="square" rtlCol="0">
            <a:spAutoFit/>
          </a:bodyPr>
          <a:lstStyle/>
          <a:p>
            <a:r>
              <a:rPr lang="en-GB" b="1" dirty="0" smtClean="0">
                <a:latin typeface="Symbol" pitchFamily="18" charset="2"/>
              </a:rPr>
              <a:t>d</a:t>
            </a:r>
            <a:r>
              <a:rPr lang="en-GB" b="1" dirty="0" smtClean="0"/>
              <a:t>+</a:t>
            </a:r>
            <a:endParaRPr lang="en-GB"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grpSp>
        <p:nvGrpSpPr>
          <p:cNvPr id="2" name="Group 18"/>
          <p:cNvGrpSpPr/>
          <p:nvPr/>
        </p:nvGrpSpPr>
        <p:grpSpPr>
          <a:xfrm>
            <a:off x="4500562" y="1928802"/>
            <a:ext cx="367358" cy="318836"/>
            <a:chOff x="4214810" y="1928802"/>
            <a:chExt cx="367358" cy="318836"/>
          </a:xfrm>
        </p:grpSpPr>
        <p:grpSp>
          <p:nvGrpSpPr>
            <p:cNvPr id="3" name="Group 39"/>
            <p:cNvGrpSpPr>
              <a:grpSpLocks/>
            </p:cNvGrpSpPr>
            <p:nvPr/>
          </p:nvGrpSpPr>
          <p:grpSpPr bwMode="auto">
            <a:xfrm>
              <a:off x="4214810" y="192880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4" name="Group 24"/>
            <p:cNvGrpSpPr>
              <a:grpSpLocks/>
            </p:cNvGrpSpPr>
            <p:nvPr/>
          </p:nvGrpSpPr>
          <p:grpSpPr bwMode="auto">
            <a:xfrm>
              <a:off x="4214810" y="2071678"/>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grpSp>
        <p:nvGrpSpPr>
          <p:cNvPr id="5" name="Group 4"/>
          <p:cNvGrpSpPr>
            <a:grpSpLocks/>
          </p:cNvGrpSpPr>
          <p:nvPr/>
        </p:nvGrpSpPr>
        <p:grpSpPr bwMode="auto">
          <a:xfrm>
            <a:off x="3214678" y="1857364"/>
            <a:ext cx="416718" cy="391531"/>
            <a:chOff x="3878" y="1434"/>
            <a:chExt cx="466"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5"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solidFill>
              <a:schemeClr val="bg1">
                <a:lumMod val="65000"/>
              </a:schemeClr>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2" name="TextBox 101"/>
          <p:cNvSpPr txBox="1"/>
          <p:nvPr/>
        </p:nvSpPr>
        <p:spPr>
          <a:xfrm>
            <a:off x="2428860" y="3571876"/>
            <a:ext cx="3857652" cy="923330"/>
          </a:xfrm>
          <a:prstGeom prst="rect">
            <a:avLst/>
          </a:prstGeom>
          <a:noFill/>
        </p:spPr>
        <p:txBody>
          <a:bodyPr wrap="square" rtlCol="0">
            <a:spAutoFit/>
          </a:bodyPr>
          <a:lstStyle/>
          <a:p>
            <a:r>
              <a:rPr lang="en-GB" b="1" dirty="0" smtClean="0"/>
              <a:t>The bonding electrons would move even further towards the fluorine atom. </a:t>
            </a:r>
            <a:endParaRPr lang="en-GB" b="1" dirty="0"/>
          </a:p>
        </p:txBody>
      </p:sp>
      <p:cxnSp>
        <p:nvCxnSpPr>
          <p:cNvPr id="49" name="Straight Connector 48"/>
          <p:cNvCxnSpPr/>
          <p:nvPr/>
        </p:nvCxnSpPr>
        <p:spPr>
          <a:xfrm>
            <a:off x="3643306" y="2071678"/>
            <a:ext cx="1285884" cy="1588"/>
          </a:xfrm>
          <a:prstGeom prst="line">
            <a:avLst/>
          </a:prstGeom>
        </p:spPr>
        <p:style>
          <a:lnRef idx="1">
            <a:schemeClr val="accent1"/>
          </a:lnRef>
          <a:fillRef idx="0">
            <a:schemeClr val="accent1"/>
          </a:fillRef>
          <a:effectRef idx="0">
            <a:schemeClr val="accent1"/>
          </a:effectRef>
          <a:fontRef idx="minor">
            <a:schemeClr val="tx1"/>
          </a:fontRef>
        </p:style>
      </p:cxnSp>
      <p:grpSp>
        <p:nvGrpSpPr>
          <p:cNvPr id="6" name="Group 4"/>
          <p:cNvGrpSpPr>
            <a:grpSpLocks/>
          </p:cNvGrpSpPr>
          <p:nvPr/>
        </p:nvGrpSpPr>
        <p:grpSpPr bwMode="auto">
          <a:xfrm>
            <a:off x="4929190" y="1857364"/>
            <a:ext cx="416718" cy="391531"/>
            <a:chOff x="3878" y="1434"/>
            <a:chExt cx="466" cy="453"/>
          </a:xfrm>
        </p:grpSpPr>
        <p:sp>
          <p:nvSpPr>
            <p:cNvPr id="53"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4"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55"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20" name="TextBox 19"/>
          <p:cNvSpPr txBox="1"/>
          <p:nvPr/>
        </p:nvSpPr>
        <p:spPr>
          <a:xfrm>
            <a:off x="5429256" y="1857364"/>
            <a:ext cx="500066" cy="369332"/>
          </a:xfrm>
          <a:prstGeom prst="rect">
            <a:avLst/>
          </a:prstGeom>
          <a:noFill/>
        </p:spPr>
        <p:txBody>
          <a:bodyPr wrap="square" rtlCol="0">
            <a:spAutoFit/>
          </a:bodyPr>
          <a:lstStyle/>
          <a:p>
            <a:r>
              <a:rPr lang="en-GB" b="1" dirty="0" smtClean="0">
                <a:latin typeface="Symbol" pitchFamily="18" charset="2"/>
              </a:rPr>
              <a:t>d</a:t>
            </a:r>
            <a:r>
              <a:rPr lang="en-GB" b="1" dirty="0" smtClean="0"/>
              <a:t>-</a:t>
            </a:r>
            <a:endParaRPr lang="en-GB" b="1" dirty="0"/>
          </a:p>
        </p:txBody>
      </p:sp>
      <p:sp>
        <p:nvSpPr>
          <p:cNvPr id="21" name="TextBox 20"/>
          <p:cNvSpPr txBox="1"/>
          <p:nvPr/>
        </p:nvSpPr>
        <p:spPr>
          <a:xfrm>
            <a:off x="2786050" y="1857364"/>
            <a:ext cx="500066" cy="369332"/>
          </a:xfrm>
          <a:prstGeom prst="rect">
            <a:avLst/>
          </a:prstGeom>
          <a:noFill/>
        </p:spPr>
        <p:txBody>
          <a:bodyPr wrap="square" rtlCol="0">
            <a:spAutoFit/>
          </a:bodyPr>
          <a:lstStyle/>
          <a:p>
            <a:r>
              <a:rPr lang="en-GB" b="1" dirty="0" smtClean="0">
                <a:latin typeface="Symbol" pitchFamily="18" charset="2"/>
              </a:rPr>
              <a:t>d</a:t>
            </a:r>
            <a:r>
              <a:rPr lang="en-GB" b="1" dirty="0" smtClean="0"/>
              <a:t>+</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 4.98612E-6 L 0.02361 4.98612E-6 " pathEditMode="relative" rAng="0" ptsTypes="AA">
                                      <p:cBhvr>
                                        <p:cTn id="6" dur="2000" fill="hold"/>
                                        <p:tgtEl>
                                          <p:spTgt spid="2"/>
                                        </p:tgtEl>
                                        <p:attrNameLst>
                                          <p:attrName>ppt_x</p:attrName>
                                          <p:attrName>ppt_y</p:attrName>
                                        </p:attrNameLst>
                                      </p:cBhvr>
                                      <p:rCtr x="1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grpSp>
        <p:nvGrpSpPr>
          <p:cNvPr id="2" name="Group 18"/>
          <p:cNvGrpSpPr/>
          <p:nvPr/>
        </p:nvGrpSpPr>
        <p:grpSpPr>
          <a:xfrm>
            <a:off x="4714876" y="1928802"/>
            <a:ext cx="367358" cy="318836"/>
            <a:chOff x="4214810" y="1928802"/>
            <a:chExt cx="367358" cy="318836"/>
          </a:xfrm>
        </p:grpSpPr>
        <p:grpSp>
          <p:nvGrpSpPr>
            <p:cNvPr id="3" name="Group 39"/>
            <p:cNvGrpSpPr>
              <a:grpSpLocks/>
            </p:cNvGrpSpPr>
            <p:nvPr/>
          </p:nvGrpSpPr>
          <p:grpSpPr bwMode="auto">
            <a:xfrm>
              <a:off x="4214810" y="192880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4" name="Group 24"/>
            <p:cNvGrpSpPr>
              <a:grpSpLocks/>
            </p:cNvGrpSpPr>
            <p:nvPr/>
          </p:nvGrpSpPr>
          <p:grpSpPr bwMode="auto">
            <a:xfrm>
              <a:off x="4214810" y="2071678"/>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grpSp>
        <p:nvGrpSpPr>
          <p:cNvPr id="5" name="Group 4"/>
          <p:cNvGrpSpPr>
            <a:grpSpLocks/>
          </p:cNvGrpSpPr>
          <p:nvPr/>
        </p:nvGrpSpPr>
        <p:grpSpPr bwMode="auto">
          <a:xfrm>
            <a:off x="3214678" y="1857364"/>
            <a:ext cx="416718" cy="391531"/>
            <a:chOff x="3878" y="1434"/>
            <a:chExt cx="466"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5"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solidFill>
              <a:schemeClr val="bg1">
                <a:lumMod val="65000"/>
              </a:schemeClr>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2" name="TextBox 101"/>
          <p:cNvSpPr txBox="1"/>
          <p:nvPr/>
        </p:nvSpPr>
        <p:spPr>
          <a:xfrm>
            <a:off x="2428860" y="3571876"/>
            <a:ext cx="3857652" cy="2031325"/>
          </a:xfrm>
          <a:prstGeom prst="rect">
            <a:avLst/>
          </a:prstGeom>
          <a:noFill/>
        </p:spPr>
        <p:txBody>
          <a:bodyPr wrap="square" rtlCol="0">
            <a:spAutoFit/>
          </a:bodyPr>
          <a:lstStyle/>
          <a:p>
            <a:r>
              <a:rPr lang="en-GB" b="1" dirty="0" smtClean="0"/>
              <a:t>A point will be reache</a:t>
            </a:r>
            <a:r>
              <a:rPr lang="en-GB" b="1" dirty="0" smtClean="0"/>
              <a:t>d where the bonding electrons are no longer shared.  Fluorine has taken both of the bonding pair electrons.  Its own, and the one donated from the lesser electronegative atom.  The covalent bond no longer exists.</a:t>
            </a:r>
            <a:endParaRPr lang="en-GB" b="1" dirty="0"/>
          </a:p>
        </p:txBody>
      </p:sp>
      <p:cxnSp>
        <p:nvCxnSpPr>
          <p:cNvPr id="49" name="Straight Connector 48"/>
          <p:cNvCxnSpPr/>
          <p:nvPr/>
        </p:nvCxnSpPr>
        <p:spPr>
          <a:xfrm>
            <a:off x="3643306" y="2071678"/>
            <a:ext cx="1285884" cy="1588"/>
          </a:xfrm>
          <a:prstGeom prst="line">
            <a:avLst/>
          </a:prstGeom>
        </p:spPr>
        <p:style>
          <a:lnRef idx="1">
            <a:schemeClr val="accent1"/>
          </a:lnRef>
          <a:fillRef idx="0">
            <a:schemeClr val="accent1"/>
          </a:fillRef>
          <a:effectRef idx="0">
            <a:schemeClr val="accent1"/>
          </a:effectRef>
          <a:fontRef idx="minor">
            <a:schemeClr val="tx1"/>
          </a:fontRef>
        </p:style>
      </p:cxnSp>
      <p:grpSp>
        <p:nvGrpSpPr>
          <p:cNvPr id="6" name="Group 4"/>
          <p:cNvGrpSpPr>
            <a:grpSpLocks/>
          </p:cNvGrpSpPr>
          <p:nvPr/>
        </p:nvGrpSpPr>
        <p:grpSpPr bwMode="auto">
          <a:xfrm>
            <a:off x="4929190" y="1857364"/>
            <a:ext cx="416718" cy="391531"/>
            <a:chOff x="3878" y="1434"/>
            <a:chExt cx="466" cy="453"/>
          </a:xfrm>
        </p:grpSpPr>
        <p:sp>
          <p:nvSpPr>
            <p:cNvPr id="53"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4"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55"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20" name="TextBox 19"/>
          <p:cNvSpPr txBox="1"/>
          <p:nvPr/>
        </p:nvSpPr>
        <p:spPr>
          <a:xfrm>
            <a:off x="5429256" y="1857364"/>
            <a:ext cx="500066" cy="369332"/>
          </a:xfrm>
          <a:prstGeom prst="rect">
            <a:avLst/>
          </a:prstGeom>
          <a:noFill/>
        </p:spPr>
        <p:txBody>
          <a:bodyPr wrap="square" rtlCol="0">
            <a:spAutoFit/>
          </a:bodyPr>
          <a:lstStyle/>
          <a:p>
            <a:r>
              <a:rPr lang="en-GB" b="1" dirty="0" smtClean="0">
                <a:latin typeface="Symbol" pitchFamily="18" charset="2"/>
              </a:rPr>
              <a:t>d</a:t>
            </a:r>
            <a:r>
              <a:rPr lang="en-GB" b="1" dirty="0" smtClean="0"/>
              <a:t>-</a:t>
            </a:r>
            <a:endParaRPr lang="en-GB" b="1" dirty="0"/>
          </a:p>
        </p:txBody>
      </p:sp>
      <p:sp>
        <p:nvSpPr>
          <p:cNvPr id="21" name="TextBox 20"/>
          <p:cNvSpPr txBox="1"/>
          <p:nvPr/>
        </p:nvSpPr>
        <p:spPr>
          <a:xfrm>
            <a:off x="2786050" y="1857364"/>
            <a:ext cx="500066" cy="369332"/>
          </a:xfrm>
          <a:prstGeom prst="rect">
            <a:avLst/>
          </a:prstGeom>
          <a:noFill/>
        </p:spPr>
        <p:txBody>
          <a:bodyPr wrap="square" rtlCol="0">
            <a:spAutoFit/>
          </a:bodyPr>
          <a:lstStyle/>
          <a:p>
            <a:r>
              <a:rPr lang="en-GB" b="1" dirty="0" smtClean="0">
                <a:latin typeface="Symbol" pitchFamily="18" charset="2"/>
              </a:rPr>
              <a:t>d</a:t>
            </a:r>
            <a:r>
              <a:rPr lang="en-GB" b="1" dirty="0" smtClean="0"/>
              <a:t>+</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49"/>
                                        </p:tgtEl>
                                      </p:cBhvr>
                                    </p:animEffect>
                                    <p:set>
                                      <p:cBhvr>
                                        <p:cTn id="7" dur="1" fill="hold">
                                          <p:stCondLst>
                                            <p:cond delay="499"/>
                                          </p:stCondLst>
                                        </p:cTn>
                                        <p:tgtEl>
                                          <p:spTgt spid="49"/>
                                        </p:tgtEl>
                                        <p:attrNameLst>
                                          <p:attrName>style.visibility</p:attrName>
                                        </p:attrNameLst>
                                      </p:cBhvr>
                                      <p:to>
                                        <p:strVal val="hidden"/>
                                      </p:to>
                                    </p:set>
                                  </p:childTnLst>
                                </p:cTn>
                              </p:par>
                            </p:childTnLst>
                          </p:cTn>
                        </p:par>
                        <p:par>
                          <p:cTn id="8" fill="hold">
                            <p:stCondLst>
                              <p:cond delay="500"/>
                            </p:stCondLst>
                            <p:childTnLst>
                              <p:par>
                                <p:cTn id="9" presetID="9" presetClass="exit" presetSubtype="0" fill="hold" grpId="0" nodeType="afterEffect">
                                  <p:stCondLst>
                                    <p:cond delay="0"/>
                                  </p:stCondLst>
                                  <p:childTnLst>
                                    <p:animEffect transition="out" filter="dissolve">
                                      <p:cBhvr>
                                        <p:cTn id="10" dur="500"/>
                                        <p:tgtEl>
                                          <p:spTgt spid="20"/>
                                        </p:tgtEl>
                                      </p:cBhvr>
                                    </p:animEffect>
                                    <p:set>
                                      <p:cBhvr>
                                        <p:cTn id="11" dur="1" fill="hold">
                                          <p:stCondLst>
                                            <p:cond delay="499"/>
                                          </p:stCondLst>
                                        </p:cTn>
                                        <p:tgtEl>
                                          <p:spTgt spid="20"/>
                                        </p:tgtEl>
                                        <p:attrNameLst>
                                          <p:attrName>style.visibility</p:attrName>
                                        </p:attrNameLst>
                                      </p:cBhvr>
                                      <p:to>
                                        <p:strVal val="hidden"/>
                                      </p:to>
                                    </p:set>
                                  </p:childTnLst>
                                </p:cTn>
                              </p:par>
                              <p:par>
                                <p:cTn id="12" presetID="9" presetClass="exit" presetSubtype="0" fill="hold" grpId="0" nodeType="withEffect">
                                  <p:stCondLst>
                                    <p:cond delay="0"/>
                                  </p:stCondLst>
                                  <p:childTnLst>
                                    <p:animEffect transition="out" filter="dissolve">
                                      <p:cBhvr>
                                        <p:cTn id="13" dur="500"/>
                                        <p:tgtEl>
                                          <p:spTgt spid="21"/>
                                        </p:tgtEl>
                                      </p:cBhvr>
                                    </p:animEffect>
                                    <p:set>
                                      <p:cBhvr>
                                        <p:cTn id="14"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grpSp>
        <p:nvGrpSpPr>
          <p:cNvPr id="2" name="Group 18"/>
          <p:cNvGrpSpPr/>
          <p:nvPr/>
        </p:nvGrpSpPr>
        <p:grpSpPr>
          <a:xfrm>
            <a:off x="4714876" y="1928802"/>
            <a:ext cx="367358" cy="318836"/>
            <a:chOff x="4214810" y="1928802"/>
            <a:chExt cx="367358" cy="318836"/>
          </a:xfrm>
        </p:grpSpPr>
        <p:grpSp>
          <p:nvGrpSpPr>
            <p:cNvPr id="3" name="Group 39"/>
            <p:cNvGrpSpPr>
              <a:grpSpLocks/>
            </p:cNvGrpSpPr>
            <p:nvPr/>
          </p:nvGrpSpPr>
          <p:grpSpPr bwMode="auto">
            <a:xfrm>
              <a:off x="4214810" y="192880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4" name="Group 24"/>
            <p:cNvGrpSpPr>
              <a:grpSpLocks/>
            </p:cNvGrpSpPr>
            <p:nvPr/>
          </p:nvGrpSpPr>
          <p:grpSpPr bwMode="auto">
            <a:xfrm>
              <a:off x="4214810" y="2071678"/>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grpSp>
        <p:nvGrpSpPr>
          <p:cNvPr id="5" name="Group 4"/>
          <p:cNvGrpSpPr>
            <a:grpSpLocks/>
          </p:cNvGrpSpPr>
          <p:nvPr/>
        </p:nvGrpSpPr>
        <p:grpSpPr bwMode="auto">
          <a:xfrm>
            <a:off x="3214678" y="1857364"/>
            <a:ext cx="416718" cy="391531"/>
            <a:chOff x="3878" y="1434"/>
            <a:chExt cx="466"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5"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solidFill>
              <a:schemeClr val="bg1">
                <a:lumMod val="65000"/>
              </a:schemeClr>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2" name="TextBox 101"/>
          <p:cNvSpPr txBox="1"/>
          <p:nvPr/>
        </p:nvSpPr>
        <p:spPr>
          <a:xfrm>
            <a:off x="2428860" y="3571876"/>
            <a:ext cx="3857652" cy="1200329"/>
          </a:xfrm>
          <a:prstGeom prst="rect">
            <a:avLst/>
          </a:prstGeom>
          <a:noFill/>
        </p:spPr>
        <p:txBody>
          <a:bodyPr wrap="square" rtlCol="0">
            <a:spAutoFit/>
          </a:bodyPr>
          <a:lstStyle/>
          <a:p>
            <a:r>
              <a:rPr lang="en-GB" b="1" dirty="0" smtClean="0"/>
              <a:t>Fluorine has gained an electron, fluorine </a:t>
            </a:r>
            <a:r>
              <a:rPr lang="en-GB" b="1" dirty="0" smtClean="0"/>
              <a:t>now has a 1- charge and is an ion</a:t>
            </a:r>
            <a:r>
              <a:rPr lang="en-GB" b="1" dirty="0" smtClean="0"/>
              <a:t>.</a:t>
            </a:r>
            <a:r>
              <a:rPr lang="en-GB" b="1" dirty="0" smtClean="0"/>
              <a:t>  The other atom has lost an electron to have a 1+ charge.</a:t>
            </a:r>
            <a:endParaRPr lang="en-GB" b="1" dirty="0"/>
          </a:p>
        </p:txBody>
      </p:sp>
      <p:grpSp>
        <p:nvGrpSpPr>
          <p:cNvPr id="6" name="Group 4"/>
          <p:cNvGrpSpPr>
            <a:grpSpLocks/>
          </p:cNvGrpSpPr>
          <p:nvPr/>
        </p:nvGrpSpPr>
        <p:grpSpPr bwMode="auto">
          <a:xfrm>
            <a:off x="4929190" y="1857364"/>
            <a:ext cx="416718" cy="391531"/>
            <a:chOff x="3878" y="1434"/>
            <a:chExt cx="466" cy="453"/>
          </a:xfrm>
        </p:grpSpPr>
        <p:sp>
          <p:nvSpPr>
            <p:cNvPr id="53"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4"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55"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22" name="TextBox 21"/>
          <p:cNvSpPr txBox="1"/>
          <p:nvPr/>
        </p:nvSpPr>
        <p:spPr>
          <a:xfrm>
            <a:off x="3500430" y="1643050"/>
            <a:ext cx="642942" cy="307777"/>
          </a:xfrm>
          <a:prstGeom prst="rect">
            <a:avLst/>
          </a:prstGeom>
          <a:noFill/>
        </p:spPr>
        <p:txBody>
          <a:bodyPr wrap="square" rtlCol="0">
            <a:spAutoFit/>
          </a:bodyPr>
          <a:lstStyle/>
          <a:p>
            <a:r>
              <a:rPr lang="en-GB" sz="1400" b="1" dirty="0" smtClean="0"/>
              <a:t>1+</a:t>
            </a:r>
            <a:endParaRPr lang="en-GB" sz="1400" b="1" dirty="0"/>
          </a:p>
        </p:txBody>
      </p:sp>
      <p:sp>
        <p:nvSpPr>
          <p:cNvPr id="23" name="TextBox 22"/>
          <p:cNvSpPr txBox="1"/>
          <p:nvPr/>
        </p:nvSpPr>
        <p:spPr>
          <a:xfrm>
            <a:off x="5143504" y="1643050"/>
            <a:ext cx="642942" cy="307777"/>
          </a:xfrm>
          <a:prstGeom prst="rect">
            <a:avLst/>
          </a:prstGeom>
          <a:noFill/>
        </p:spPr>
        <p:txBody>
          <a:bodyPr wrap="square" rtlCol="0">
            <a:spAutoFit/>
          </a:bodyPr>
          <a:lstStyle/>
          <a:p>
            <a:r>
              <a:rPr lang="en-GB" sz="1400" b="1" dirty="0" smtClean="0"/>
              <a:t>1-</a:t>
            </a:r>
            <a:endParaRPr lang="en-GB"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dissolve">
                                      <p:cBhvr>
                                        <p:cTn id="1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p:cNvSpPr txBox="1"/>
          <p:nvPr/>
        </p:nvSpPr>
        <p:spPr>
          <a:xfrm>
            <a:off x="2643174" y="714356"/>
            <a:ext cx="3500462" cy="369332"/>
          </a:xfrm>
          <a:prstGeom prst="rect">
            <a:avLst/>
          </a:prstGeom>
          <a:noFill/>
        </p:spPr>
        <p:txBody>
          <a:bodyPr wrap="square" rtlCol="0">
            <a:spAutoFit/>
          </a:bodyPr>
          <a:lstStyle/>
          <a:p>
            <a:r>
              <a:rPr lang="en-GB" b="1" dirty="0" smtClean="0"/>
              <a:t>Consider the bonding in HF:</a:t>
            </a:r>
            <a:endParaRPr lang="en-GB" b="1" dirty="0"/>
          </a:p>
        </p:txBody>
      </p:sp>
      <p:grpSp>
        <p:nvGrpSpPr>
          <p:cNvPr id="2" name="Group 18"/>
          <p:cNvGrpSpPr/>
          <p:nvPr/>
        </p:nvGrpSpPr>
        <p:grpSpPr>
          <a:xfrm>
            <a:off x="4714876" y="1928802"/>
            <a:ext cx="367358" cy="318836"/>
            <a:chOff x="4214810" y="1928802"/>
            <a:chExt cx="367358" cy="318836"/>
          </a:xfrm>
        </p:grpSpPr>
        <p:grpSp>
          <p:nvGrpSpPr>
            <p:cNvPr id="3" name="Group 39"/>
            <p:cNvGrpSpPr>
              <a:grpSpLocks/>
            </p:cNvGrpSpPr>
            <p:nvPr/>
          </p:nvGrpSpPr>
          <p:grpSpPr bwMode="auto">
            <a:xfrm>
              <a:off x="4214810" y="1928802"/>
              <a:ext cx="367358" cy="176722"/>
              <a:chOff x="1429" y="3022"/>
              <a:chExt cx="409" cy="205"/>
            </a:xfrm>
          </p:grpSpPr>
          <p:sp>
            <p:nvSpPr>
              <p:cNvPr id="1064" name="Oval 40"/>
              <p:cNvSpPr>
                <a:spLocks noChangeArrowheads="1"/>
              </p:cNvSpPr>
              <p:nvPr/>
            </p:nvSpPr>
            <p:spPr bwMode="auto">
              <a:xfrm>
                <a:off x="1474" y="3067"/>
                <a:ext cx="136" cy="136"/>
              </a:xfrm>
              <a:prstGeom prst="ellipse">
                <a:avLst/>
              </a:prstGeom>
              <a:solidFill>
                <a:srgbClr val="00FF0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65" name="Text Box 41"/>
              <p:cNvSpPr txBox="1">
                <a:spLocks noChangeArrowheads="1"/>
              </p:cNvSpPr>
              <p:nvPr/>
            </p:nvSpPr>
            <p:spPr bwMode="auto">
              <a:xfrm>
                <a:off x="1429" y="3022"/>
                <a:ext cx="409" cy="205"/>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4" name="Group 24"/>
            <p:cNvGrpSpPr>
              <a:grpSpLocks/>
            </p:cNvGrpSpPr>
            <p:nvPr/>
          </p:nvGrpSpPr>
          <p:grpSpPr bwMode="auto">
            <a:xfrm>
              <a:off x="4214810" y="2071678"/>
              <a:ext cx="366601" cy="175960"/>
              <a:chOff x="1429" y="3022"/>
              <a:chExt cx="409" cy="204"/>
            </a:xfrm>
          </p:grpSpPr>
          <p:sp>
            <p:nvSpPr>
              <p:cNvPr id="1049" name="Oval 25"/>
              <p:cNvSpPr>
                <a:spLocks noChangeArrowheads="1"/>
              </p:cNvSpPr>
              <p:nvPr/>
            </p:nvSpPr>
            <p:spPr bwMode="auto">
              <a:xfrm>
                <a:off x="1474" y="3067"/>
                <a:ext cx="136" cy="136"/>
              </a:xfrm>
              <a:prstGeom prst="ellipse">
                <a:avLst/>
              </a:prstGeom>
              <a:solidFill>
                <a:srgbClr val="0070C0"/>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sp>
            <p:nvSpPr>
              <p:cNvPr id="1050" name="Text Box 26"/>
              <p:cNvSpPr txBox="1">
                <a:spLocks noChangeArrowheads="1"/>
              </p:cNvSpPr>
              <p:nvPr/>
            </p:nvSpPr>
            <p:spPr bwMode="auto">
              <a:xfrm>
                <a:off x="1429" y="3022"/>
                <a:ext cx="409"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grpSp>
        <p:nvGrpSpPr>
          <p:cNvPr id="5" name="Group 4"/>
          <p:cNvGrpSpPr>
            <a:grpSpLocks/>
          </p:cNvGrpSpPr>
          <p:nvPr/>
        </p:nvGrpSpPr>
        <p:grpSpPr bwMode="auto">
          <a:xfrm>
            <a:off x="3214678" y="1857364"/>
            <a:ext cx="416718" cy="391531"/>
            <a:chOff x="3878" y="1434"/>
            <a:chExt cx="466" cy="453"/>
          </a:xfrm>
        </p:grpSpPr>
        <p:sp>
          <p:nvSpPr>
            <p:cNvPr id="59"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5"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3" name="Oval 10"/>
            <p:cNvSpPr>
              <a:spLocks noChangeArrowheads="1"/>
            </p:cNvSpPr>
            <p:nvPr/>
          </p:nvSpPr>
          <p:spPr bwMode="auto">
            <a:xfrm>
              <a:off x="3878" y="1434"/>
              <a:ext cx="453" cy="453"/>
            </a:xfrm>
            <a:prstGeom prst="ellipse">
              <a:avLst/>
            </a:prstGeom>
            <a:solidFill>
              <a:schemeClr val="bg1">
                <a:lumMod val="65000"/>
              </a:schemeClr>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102" name="TextBox 101"/>
          <p:cNvSpPr txBox="1"/>
          <p:nvPr/>
        </p:nvSpPr>
        <p:spPr>
          <a:xfrm>
            <a:off x="2428860" y="3571876"/>
            <a:ext cx="3857652" cy="646331"/>
          </a:xfrm>
          <a:prstGeom prst="rect">
            <a:avLst/>
          </a:prstGeom>
          <a:noFill/>
        </p:spPr>
        <p:txBody>
          <a:bodyPr wrap="square" rtlCol="0">
            <a:spAutoFit/>
          </a:bodyPr>
          <a:lstStyle/>
          <a:p>
            <a:r>
              <a:rPr lang="en-GB" b="1" dirty="0" smtClean="0"/>
              <a:t>Lets look at the full dot and cross diagram:</a:t>
            </a:r>
            <a:endParaRPr lang="en-GB" b="1" dirty="0"/>
          </a:p>
        </p:txBody>
      </p:sp>
      <p:grpSp>
        <p:nvGrpSpPr>
          <p:cNvPr id="6" name="Group 4"/>
          <p:cNvGrpSpPr>
            <a:grpSpLocks/>
          </p:cNvGrpSpPr>
          <p:nvPr/>
        </p:nvGrpSpPr>
        <p:grpSpPr bwMode="auto">
          <a:xfrm>
            <a:off x="4929190" y="1857364"/>
            <a:ext cx="416718" cy="391531"/>
            <a:chOff x="3878" y="1434"/>
            <a:chExt cx="466" cy="453"/>
          </a:xfrm>
        </p:grpSpPr>
        <p:sp>
          <p:nvSpPr>
            <p:cNvPr id="53" name="Text Box 6"/>
            <p:cNvSpPr txBox="1">
              <a:spLocks noChangeArrowheads="1"/>
            </p:cNvSpPr>
            <p:nvPr/>
          </p:nvSpPr>
          <p:spPr bwMode="auto">
            <a:xfrm>
              <a:off x="3922" y="1434"/>
              <a:ext cx="410"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4" name="Text Box 9"/>
            <p:cNvSpPr txBox="1">
              <a:spLocks noChangeArrowheads="1"/>
            </p:cNvSpPr>
            <p:nvPr/>
          </p:nvSpPr>
          <p:spPr bwMode="auto">
            <a:xfrm>
              <a:off x="3936" y="1500"/>
              <a:ext cx="408" cy="204"/>
            </a:xfrm>
            <a:prstGeom prst="rect">
              <a:avLst/>
            </a:prstGeom>
            <a:noFill/>
            <a:ln w="9525">
              <a:noFill/>
              <a:miter lim="800000"/>
              <a:headEnd/>
              <a:tailEnd/>
            </a:ln>
          </p:spPr>
          <p:txBody>
            <a:bodyPr vert="horz" wrap="square" lIns="74981" tIns="37490" rIns="74981" bIns="374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rPr>
                <a:t>F</a:t>
              </a:r>
              <a:endParaRPr kumimoji="0" lang="en-US" sz="1800" b="0" i="0" u="none" strike="noStrike" cap="none" normalizeH="0" baseline="0" dirty="0" smtClean="0">
                <a:ln>
                  <a:noFill/>
                </a:ln>
                <a:solidFill>
                  <a:schemeClr val="tx1"/>
                </a:solidFill>
                <a:effectLst/>
                <a:latin typeface="Arial" pitchFamily="34" charset="0"/>
              </a:endParaRPr>
            </a:p>
          </p:txBody>
        </p:sp>
        <p:sp>
          <p:nvSpPr>
            <p:cNvPr id="55" name="Oval 10"/>
            <p:cNvSpPr>
              <a:spLocks noChangeArrowheads="1"/>
            </p:cNvSpPr>
            <p:nvPr/>
          </p:nvSpPr>
          <p:spPr bwMode="auto">
            <a:xfrm>
              <a:off x="3878" y="1434"/>
              <a:ext cx="453" cy="453"/>
            </a:xfrm>
            <a:prstGeom prst="ellipse">
              <a:avLst/>
            </a:prstGeom>
            <a:no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a:p>
          </p:txBody>
        </p:sp>
      </p:grpSp>
      <p:sp>
        <p:nvSpPr>
          <p:cNvPr id="22" name="TextBox 21"/>
          <p:cNvSpPr txBox="1"/>
          <p:nvPr/>
        </p:nvSpPr>
        <p:spPr>
          <a:xfrm>
            <a:off x="3500430" y="1643050"/>
            <a:ext cx="642942" cy="307777"/>
          </a:xfrm>
          <a:prstGeom prst="rect">
            <a:avLst/>
          </a:prstGeom>
          <a:noFill/>
        </p:spPr>
        <p:txBody>
          <a:bodyPr wrap="square" rtlCol="0">
            <a:spAutoFit/>
          </a:bodyPr>
          <a:lstStyle/>
          <a:p>
            <a:r>
              <a:rPr lang="en-GB" sz="1400" b="1" dirty="0" smtClean="0"/>
              <a:t>1+</a:t>
            </a:r>
            <a:endParaRPr lang="en-GB" sz="1400" b="1" dirty="0"/>
          </a:p>
        </p:txBody>
      </p:sp>
      <p:sp>
        <p:nvSpPr>
          <p:cNvPr id="23" name="TextBox 22"/>
          <p:cNvSpPr txBox="1"/>
          <p:nvPr/>
        </p:nvSpPr>
        <p:spPr>
          <a:xfrm>
            <a:off x="5143504" y="1643050"/>
            <a:ext cx="642942" cy="307777"/>
          </a:xfrm>
          <a:prstGeom prst="rect">
            <a:avLst/>
          </a:prstGeom>
          <a:noFill/>
        </p:spPr>
        <p:txBody>
          <a:bodyPr wrap="square" rtlCol="0">
            <a:spAutoFit/>
          </a:bodyPr>
          <a:lstStyle/>
          <a:p>
            <a:r>
              <a:rPr lang="en-GB" sz="1400" b="1" dirty="0" smtClean="0"/>
              <a:t>1-</a:t>
            </a:r>
            <a:endParaRPr lang="en-GB"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317</Words>
  <Application>Microsoft Office PowerPoint</Application>
  <PresentationFormat>On-screen Show (4:3)</PresentationFormat>
  <Paragraphs>62</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Horsforth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Horsforth School</dc:creator>
  <cp:lastModifiedBy>Horsforth School</cp:lastModifiedBy>
  <cp:revision>28</cp:revision>
  <dcterms:created xsi:type="dcterms:W3CDTF">2008-08-30T09:37:40Z</dcterms:created>
  <dcterms:modified xsi:type="dcterms:W3CDTF">2008-09-20T12:56:58Z</dcterms:modified>
</cp:coreProperties>
</file>